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2">
  <p:sldMasterIdLst>
    <p:sldMasterId id="2147483648" r:id="rId1"/>
  </p:sldMasterIdLst>
  <p:notesMasterIdLst>
    <p:notesMasterId r:id="rId18"/>
  </p:notesMasterIdLst>
  <p:sldIdLst>
    <p:sldId id="258" r:id="rId2"/>
    <p:sldId id="444" r:id="rId3"/>
    <p:sldId id="445" r:id="rId4"/>
    <p:sldId id="403" r:id="rId5"/>
    <p:sldId id="448" r:id="rId6"/>
    <p:sldId id="449" r:id="rId7"/>
    <p:sldId id="446" r:id="rId8"/>
    <p:sldId id="419" r:id="rId9"/>
    <p:sldId id="443" r:id="rId10"/>
    <p:sldId id="409" r:id="rId11"/>
    <p:sldId id="426" r:id="rId12"/>
    <p:sldId id="428" r:id="rId13"/>
    <p:sldId id="442" r:id="rId14"/>
    <p:sldId id="423" r:id="rId15"/>
    <p:sldId id="447" r:id="rId16"/>
    <p:sldId id="414" r:id="rId17"/>
  </p:sldIdLst>
  <p:sldSz cx="12192000" cy="6858000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99"/>
    <a:srgbClr val="FF3300"/>
    <a:srgbClr val="FF5050"/>
    <a:srgbClr val="FB5FF0"/>
    <a:srgbClr val="FF99CC"/>
    <a:srgbClr val="FFFFFF"/>
    <a:srgbClr val="FA3EED"/>
    <a:srgbClr val="FDA5DB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086" autoAdjust="0"/>
  </p:normalViewPr>
  <p:slideViewPr>
    <p:cSldViewPr snapToGrid="0">
      <p:cViewPr varScale="1">
        <p:scale>
          <a:sx n="109" d="100"/>
          <a:sy n="109" d="100"/>
        </p:scale>
        <p:origin x="48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4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E02AC2-973E-485D-9810-B511500394E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B28589-79CA-46ED-B472-81DFF2486339}">
      <dgm:prSet phldrT="[Текст]" custT="1"/>
      <dgm:spPr>
        <a:solidFill>
          <a:srgbClr val="F5E405"/>
        </a:solidFill>
        <a:ln>
          <a:solidFill>
            <a:srgbClr val="A50021"/>
          </a:solidFill>
        </a:ln>
      </dgm:spPr>
      <dgm:t>
        <a:bodyPr/>
        <a:lstStyle/>
        <a:p>
          <a:r>
            <a:rPr lang="ru-RU" sz="800" dirty="0" smtClean="0">
              <a:solidFill>
                <a:srgbClr val="F5E405"/>
              </a:solidFill>
            </a:rPr>
            <a:t>1</a:t>
          </a:r>
          <a:endParaRPr lang="ru-RU" sz="800" dirty="0">
            <a:solidFill>
              <a:srgbClr val="F5E405"/>
            </a:solidFill>
          </a:endParaRPr>
        </a:p>
      </dgm:t>
    </dgm:pt>
    <dgm:pt modelId="{06FB480B-0E5F-4AAD-AB2E-CEFE0BF2D27A}" type="parTrans" cxnId="{091FD8CD-3512-4B01-AAE2-20BE498CCB46}">
      <dgm:prSet/>
      <dgm:spPr/>
      <dgm:t>
        <a:bodyPr/>
        <a:lstStyle/>
        <a:p>
          <a:endParaRPr lang="ru-RU"/>
        </a:p>
      </dgm:t>
    </dgm:pt>
    <dgm:pt modelId="{220C3644-68F4-4FD7-ADC3-526D659143B0}" type="sibTrans" cxnId="{091FD8CD-3512-4B01-AAE2-20BE498CCB46}">
      <dgm:prSet/>
      <dgm:spPr/>
      <dgm:t>
        <a:bodyPr/>
        <a:lstStyle/>
        <a:p>
          <a:endParaRPr lang="ru-RU"/>
        </a:p>
      </dgm:t>
    </dgm:pt>
    <dgm:pt modelId="{44EE1436-A47C-4D74-97DC-17476BEA2113}">
      <dgm:prSet phldrT="[Текст]" custT="1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800" dirty="0" smtClean="0">
              <a:solidFill>
                <a:srgbClr val="C00000"/>
              </a:solidFill>
            </a:rPr>
            <a:t>Лидерство</a:t>
          </a:r>
          <a:endParaRPr lang="ru-RU" sz="800" dirty="0">
            <a:solidFill>
              <a:srgbClr val="C00000"/>
            </a:solidFill>
          </a:endParaRPr>
        </a:p>
      </dgm:t>
    </dgm:pt>
    <dgm:pt modelId="{B6F215C2-955A-434C-BBC7-13E78FEAF9B3}" type="sibTrans" cxnId="{61C6B7CA-CA82-4629-9818-9EAE9B64B6F2}">
      <dgm:prSet/>
      <dgm:spPr/>
      <dgm:t>
        <a:bodyPr/>
        <a:lstStyle/>
        <a:p>
          <a:endParaRPr lang="ru-RU"/>
        </a:p>
      </dgm:t>
    </dgm:pt>
    <dgm:pt modelId="{F9C6E87C-CC40-4206-B4DE-99EC9D9CBAE0}" type="parTrans" cxnId="{61C6B7CA-CA82-4629-9818-9EAE9B64B6F2}">
      <dgm:prSet/>
      <dgm:spPr/>
      <dgm:t>
        <a:bodyPr/>
        <a:lstStyle/>
        <a:p>
          <a:endParaRPr lang="ru-RU"/>
        </a:p>
      </dgm:t>
    </dgm:pt>
    <dgm:pt modelId="{50FA4A32-F335-48FC-AC27-A471F656AB0E}">
      <dgm:prSet phldrT="[Текст]" custT="1"/>
      <dgm:spPr>
        <a:solidFill>
          <a:srgbClr val="F5E405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800" dirty="0" smtClean="0">
              <a:solidFill>
                <a:srgbClr val="F5E405"/>
              </a:solidFill>
            </a:rPr>
            <a:t>4</a:t>
          </a:r>
          <a:endParaRPr lang="ru-RU" sz="800" dirty="0">
            <a:solidFill>
              <a:srgbClr val="F5E405"/>
            </a:solidFill>
          </a:endParaRPr>
        </a:p>
      </dgm:t>
    </dgm:pt>
    <dgm:pt modelId="{C9C691E8-4BA3-4549-8BA0-AD7FD6E65F7F}" type="sibTrans" cxnId="{3A0814D0-32FE-4972-978D-EB3F09F05CA9}">
      <dgm:prSet/>
      <dgm:spPr/>
      <dgm:t>
        <a:bodyPr/>
        <a:lstStyle/>
        <a:p>
          <a:endParaRPr lang="ru-RU"/>
        </a:p>
      </dgm:t>
    </dgm:pt>
    <dgm:pt modelId="{27E4519D-15EF-44E4-9DA2-613D8DC915E4}" type="parTrans" cxnId="{3A0814D0-32FE-4972-978D-EB3F09F05CA9}">
      <dgm:prSet/>
      <dgm:spPr/>
      <dgm:t>
        <a:bodyPr/>
        <a:lstStyle/>
        <a:p>
          <a:endParaRPr lang="ru-RU"/>
        </a:p>
      </dgm:t>
    </dgm:pt>
    <dgm:pt modelId="{908F0399-85BF-412A-9DE6-3E7B4F3D1745}">
      <dgm:prSet phldrT="[Текст]" custT="1"/>
      <dgm:spPr>
        <a:solidFill>
          <a:srgbClr val="F5E405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800" dirty="0" smtClean="0">
              <a:solidFill>
                <a:srgbClr val="F5E405"/>
              </a:solidFill>
            </a:rPr>
            <a:t>2</a:t>
          </a:r>
          <a:endParaRPr lang="ru-RU" sz="800" dirty="0">
            <a:solidFill>
              <a:srgbClr val="F5E405"/>
            </a:solidFill>
          </a:endParaRPr>
        </a:p>
      </dgm:t>
    </dgm:pt>
    <dgm:pt modelId="{FF4AABC5-3718-46C3-A363-ADD6BFC53C6E}" type="sibTrans" cxnId="{CEF16031-CD45-4982-96F7-A2BFA241735C}">
      <dgm:prSet/>
      <dgm:spPr/>
      <dgm:t>
        <a:bodyPr/>
        <a:lstStyle/>
        <a:p>
          <a:endParaRPr lang="ru-RU"/>
        </a:p>
      </dgm:t>
    </dgm:pt>
    <dgm:pt modelId="{CBB455DD-FBBE-4DD4-8DFD-848FCDCC7110}" type="parTrans" cxnId="{CEF16031-CD45-4982-96F7-A2BFA241735C}">
      <dgm:prSet/>
      <dgm:spPr/>
      <dgm:t>
        <a:bodyPr/>
        <a:lstStyle/>
        <a:p>
          <a:endParaRPr lang="ru-RU"/>
        </a:p>
      </dgm:t>
    </dgm:pt>
    <dgm:pt modelId="{465007B9-93B9-47CF-B829-18C19368B11F}">
      <dgm:prSet phldrT="[Текст]" custT="1"/>
      <dgm:spPr>
        <a:solidFill>
          <a:srgbClr val="F5E405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800" dirty="0" smtClean="0">
              <a:solidFill>
                <a:srgbClr val="F5E405"/>
              </a:solidFill>
            </a:rPr>
            <a:t>3</a:t>
          </a:r>
          <a:endParaRPr lang="ru-RU" sz="800" dirty="0">
            <a:solidFill>
              <a:srgbClr val="F5E405"/>
            </a:solidFill>
          </a:endParaRPr>
        </a:p>
      </dgm:t>
    </dgm:pt>
    <dgm:pt modelId="{32E24F03-B6B2-4992-B4B1-96C3ED0245FF}" type="sibTrans" cxnId="{9CA3030D-8710-40A5-B9BA-BFD972F22280}">
      <dgm:prSet/>
      <dgm:spPr/>
      <dgm:t>
        <a:bodyPr/>
        <a:lstStyle/>
        <a:p>
          <a:endParaRPr lang="ru-RU"/>
        </a:p>
      </dgm:t>
    </dgm:pt>
    <dgm:pt modelId="{CB0CAA90-B6D4-449C-A056-9705D4190BE7}" type="parTrans" cxnId="{9CA3030D-8710-40A5-B9BA-BFD972F22280}">
      <dgm:prSet/>
      <dgm:spPr/>
      <dgm:t>
        <a:bodyPr/>
        <a:lstStyle/>
        <a:p>
          <a:endParaRPr lang="ru-RU"/>
        </a:p>
      </dgm:t>
    </dgm:pt>
    <dgm:pt modelId="{365D0DEB-9DA5-4D94-8692-2AD49B9A50B3}" type="pres">
      <dgm:prSet presAssocID="{35E02AC2-973E-485D-9810-B511500394E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EE8C2D-500E-4D7F-BBA5-20AC51D4E5CD}" type="pres">
      <dgm:prSet presAssocID="{44EE1436-A47C-4D74-97DC-17476BEA2113}" presName="centerShape" presStyleLbl="node0" presStyleIdx="0" presStyleCnt="1"/>
      <dgm:spPr/>
      <dgm:t>
        <a:bodyPr/>
        <a:lstStyle/>
        <a:p>
          <a:endParaRPr lang="ru-RU"/>
        </a:p>
      </dgm:t>
    </dgm:pt>
    <dgm:pt modelId="{515E49A2-5099-4238-AABC-0B5786D5FDD9}" type="pres">
      <dgm:prSet presAssocID="{465007B9-93B9-47CF-B829-18C19368B11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25E91-BF65-4C20-B6DD-F431465D315E}" type="pres">
      <dgm:prSet presAssocID="{465007B9-93B9-47CF-B829-18C19368B11F}" presName="dummy" presStyleCnt="0"/>
      <dgm:spPr/>
    </dgm:pt>
    <dgm:pt modelId="{1F786A79-EBF0-47B6-9766-ACE4BA164A21}" type="pres">
      <dgm:prSet presAssocID="{32E24F03-B6B2-4992-B4B1-96C3ED0245F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038FC3B8-B96F-49A3-9058-D47F9EF2D10B}" type="pres">
      <dgm:prSet presAssocID="{908F0399-85BF-412A-9DE6-3E7B4F3D174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F2291-CF49-49AE-B2AF-41C015AE7856}" type="pres">
      <dgm:prSet presAssocID="{908F0399-85BF-412A-9DE6-3E7B4F3D1745}" presName="dummy" presStyleCnt="0"/>
      <dgm:spPr/>
    </dgm:pt>
    <dgm:pt modelId="{0F22117E-F8EC-4273-8ADD-A7E5866AAF0D}" type="pres">
      <dgm:prSet presAssocID="{FF4AABC5-3718-46C3-A363-ADD6BFC53C6E}" presName="sibTrans" presStyleLbl="sibTrans2D1" presStyleIdx="1" presStyleCnt="4"/>
      <dgm:spPr/>
      <dgm:t>
        <a:bodyPr/>
        <a:lstStyle/>
        <a:p>
          <a:endParaRPr lang="ru-RU"/>
        </a:p>
      </dgm:t>
    </dgm:pt>
    <dgm:pt modelId="{6A3645BB-D301-480A-9201-B246387F1545}" type="pres">
      <dgm:prSet presAssocID="{50FA4A32-F335-48FC-AC27-A471F656AB0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3BCDA-6A3C-4A83-97D8-A422A9E0A484}" type="pres">
      <dgm:prSet presAssocID="{50FA4A32-F335-48FC-AC27-A471F656AB0E}" presName="dummy" presStyleCnt="0"/>
      <dgm:spPr/>
    </dgm:pt>
    <dgm:pt modelId="{ED587AA3-435B-41F6-B8A3-5F86C3F32639}" type="pres">
      <dgm:prSet presAssocID="{C9C691E8-4BA3-4549-8BA0-AD7FD6E65F7F}" presName="sibTrans" presStyleLbl="sibTrans2D1" presStyleIdx="2" presStyleCnt="4"/>
      <dgm:spPr/>
      <dgm:t>
        <a:bodyPr/>
        <a:lstStyle/>
        <a:p>
          <a:endParaRPr lang="ru-RU"/>
        </a:p>
      </dgm:t>
    </dgm:pt>
    <dgm:pt modelId="{B1BF8845-F449-45B0-8386-8DCBD07A440E}" type="pres">
      <dgm:prSet presAssocID="{41B28589-79CA-46ED-B472-81DFF248633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4B725-1394-47C6-AFF1-FBFF23F1FB9B}" type="pres">
      <dgm:prSet presAssocID="{41B28589-79CA-46ED-B472-81DFF2486339}" presName="dummy" presStyleCnt="0"/>
      <dgm:spPr/>
    </dgm:pt>
    <dgm:pt modelId="{C6A64672-8C0C-4CA3-9991-0530A219725B}" type="pres">
      <dgm:prSet presAssocID="{220C3644-68F4-4FD7-ADC3-526D659143B0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134BBBC1-E200-4B3D-B2C1-3499BD8135D0}" type="presOf" srcId="{908F0399-85BF-412A-9DE6-3E7B4F3D1745}" destId="{038FC3B8-B96F-49A3-9058-D47F9EF2D10B}" srcOrd="0" destOrd="0" presId="urn:microsoft.com/office/officeart/2005/8/layout/radial6"/>
    <dgm:cxn modelId="{954AC083-00EB-46B4-A06B-D9D4E0C76738}" type="presOf" srcId="{41B28589-79CA-46ED-B472-81DFF2486339}" destId="{B1BF8845-F449-45B0-8386-8DCBD07A440E}" srcOrd="0" destOrd="0" presId="urn:microsoft.com/office/officeart/2005/8/layout/radial6"/>
    <dgm:cxn modelId="{9CA3030D-8710-40A5-B9BA-BFD972F22280}" srcId="{44EE1436-A47C-4D74-97DC-17476BEA2113}" destId="{465007B9-93B9-47CF-B829-18C19368B11F}" srcOrd="0" destOrd="0" parTransId="{CB0CAA90-B6D4-449C-A056-9705D4190BE7}" sibTransId="{32E24F03-B6B2-4992-B4B1-96C3ED0245FF}"/>
    <dgm:cxn modelId="{697E4009-D822-4E74-AE6B-96E1139F1E85}" type="presOf" srcId="{50FA4A32-F335-48FC-AC27-A471F656AB0E}" destId="{6A3645BB-D301-480A-9201-B246387F1545}" srcOrd="0" destOrd="0" presId="urn:microsoft.com/office/officeart/2005/8/layout/radial6"/>
    <dgm:cxn modelId="{61C6B7CA-CA82-4629-9818-9EAE9B64B6F2}" srcId="{35E02AC2-973E-485D-9810-B511500394E1}" destId="{44EE1436-A47C-4D74-97DC-17476BEA2113}" srcOrd="0" destOrd="0" parTransId="{F9C6E87C-CC40-4206-B4DE-99EC9D9CBAE0}" sibTransId="{B6F215C2-955A-434C-BBC7-13E78FEAF9B3}"/>
    <dgm:cxn modelId="{AA1F5E74-4536-49B0-AB1D-2A3534D2C2D0}" type="presOf" srcId="{220C3644-68F4-4FD7-ADC3-526D659143B0}" destId="{C6A64672-8C0C-4CA3-9991-0530A219725B}" srcOrd="0" destOrd="0" presId="urn:microsoft.com/office/officeart/2005/8/layout/radial6"/>
    <dgm:cxn modelId="{4FE3D22A-D503-46AD-8A81-95E28EA46891}" type="presOf" srcId="{FF4AABC5-3718-46C3-A363-ADD6BFC53C6E}" destId="{0F22117E-F8EC-4273-8ADD-A7E5866AAF0D}" srcOrd="0" destOrd="0" presId="urn:microsoft.com/office/officeart/2005/8/layout/radial6"/>
    <dgm:cxn modelId="{8231731A-1212-4436-BEA1-B0A1D01D6EF7}" type="presOf" srcId="{C9C691E8-4BA3-4549-8BA0-AD7FD6E65F7F}" destId="{ED587AA3-435B-41F6-B8A3-5F86C3F32639}" srcOrd="0" destOrd="0" presId="urn:microsoft.com/office/officeart/2005/8/layout/radial6"/>
    <dgm:cxn modelId="{9A506F2F-9857-4579-B017-B5D9F1D15657}" type="presOf" srcId="{32E24F03-B6B2-4992-B4B1-96C3ED0245FF}" destId="{1F786A79-EBF0-47B6-9766-ACE4BA164A21}" srcOrd="0" destOrd="0" presId="urn:microsoft.com/office/officeart/2005/8/layout/radial6"/>
    <dgm:cxn modelId="{0F29FFF0-CB52-4F13-97D0-5DE4FB22E7D2}" type="presOf" srcId="{44EE1436-A47C-4D74-97DC-17476BEA2113}" destId="{40EE8C2D-500E-4D7F-BBA5-20AC51D4E5CD}" srcOrd="0" destOrd="0" presId="urn:microsoft.com/office/officeart/2005/8/layout/radial6"/>
    <dgm:cxn modelId="{0A20989F-8567-424B-9114-F99AA60DD012}" type="presOf" srcId="{35E02AC2-973E-485D-9810-B511500394E1}" destId="{365D0DEB-9DA5-4D94-8692-2AD49B9A50B3}" srcOrd="0" destOrd="0" presId="urn:microsoft.com/office/officeart/2005/8/layout/radial6"/>
    <dgm:cxn modelId="{CEF16031-CD45-4982-96F7-A2BFA241735C}" srcId="{44EE1436-A47C-4D74-97DC-17476BEA2113}" destId="{908F0399-85BF-412A-9DE6-3E7B4F3D1745}" srcOrd="1" destOrd="0" parTransId="{CBB455DD-FBBE-4DD4-8DFD-848FCDCC7110}" sibTransId="{FF4AABC5-3718-46C3-A363-ADD6BFC53C6E}"/>
    <dgm:cxn modelId="{AF7689A3-60BA-4D2C-891D-97BFB5F17EF5}" type="presOf" srcId="{465007B9-93B9-47CF-B829-18C19368B11F}" destId="{515E49A2-5099-4238-AABC-0B5786D5FDD9}" srcOrd="0" destOrd="0" presId="urn:microsoft.com/office/officeart/2005/8/layout/radial6"/>
    <dgm:cxn modelId="{3A0814D0-32FE-4972-978D-EB3F09F05CA9}" srcId="{44EE1436-A47C-4D74-97DC-17476BEA2113}" destId="{50FA4A32-F335-48FC-AC27-A471F656AB0E}" srcOrd="2" destOrd="0" parTransId="{27E4519D-15EF-44E4-9DA2-613D8DC915E4}" sibTransId="{C9C691E8-4BA3-4549-8BA0-AD7FD6E65F7F}"/>
    <dgm:cxn modelId="{091FD8CD-3512-4B01-AAE2-20BE498CCB46}" srcId="{44EE1436-A47C-4D74-97DC-17476BEA2113}" destId="{41B28589-79CA-46ED-B472-81DFF2486339}" srcOrd="3" destOrd="0" parTransId="{06FB480B-0E5F-4AAD-AB2E-CEFE0BF2D27A}" sibTransId="{220C3644-68F4-4FD7-ADC3-526D659143B0}"/>
    <dgm:cxn modelId="{D865F44E-40B1-4B4A-92CD-7F8265FFB4DC}" type="presParOf" srcId="{365D0DEB-9DA5-4D94-8692-2AD49B9A50B3}" destId="{40EE8C2D-500E-4D7F-BBA5-20AC51D4E5CD}" srcOrd="0" destOrd="0" presId="urn:microsoft.com/office/officeart/2005/8/layout/radial6"/>
    <dgm:cxn modelId="{C096B287-7F4C-4819-A726-DB4B9066B1CC}" type="presParOf" srcId="{365D0DEB-9DA5-4D94-8692-2AD49B9A50B3}" destId="{515E49A2-5099-4238-AABC-0B5786D5FDD9}" srcOrd="1" destOrd="0" presId="urn:microsoft.com/office/officeart/2005/8/layout/radial6"/>
    <dgm:cxn modelId="{19B7C5A8-DFA8-4777-A169-248127887DC4}" type="presParOf" srcId="{365D0DEB-9DA5-4D94-8692-2AD49B9A50B3}" destId="{F8A25E91-BF65-4C20-B6DD-F431465D315E}" srcOrd="2" destOrd="0" presId="urn:microsoft.com/office/officeart/2005/8/layout/radial6"/>
    <dgm:cxn modelId="{0D99ADB7-DAFA-4352-8C45-8B2EAB6B67A9}" type="presParOf" srcId="{365D0DEB-9DA5-4D94-8692-2AD49B9A50B3}" destId="{1F786A79-EBF0-47B6-9766-ACE4BA164A21}" srcOrd="3" destOrd="0" presId="urn:microsoft.com/office/officeart/2005/8/layout/radial6"/>
    <dgm:cxn modelId="{B51ED98E-2AFD-48C6-B07B-6E3D67EB6EA6}" type="presParOf" srcId="{365D0DEB-9DA5-4D94-8692-2AD49B9A50B3}" destId="{038FC3B8-B96F-49A3-9058-D47F9EF2D10B}" srcOrd="4" destOrd="0" presId="urn:microsoft.com/office/officeart/2005/8/layout/radial6"/>
    <dgm:cxn modelId="{E6F76B3F-2F1A-4DDB-974A-D07317C28874}" type="presParOf" srcId="{365D0DEB-9DA5-4D94-8692-2AD49B9A50B3}" destId="{A21F2291-CF49-49AE-B2AF-41C015AE7856}" srcOrd="5" destOrd="0" presId="urn:microsoft.com/office/officeart/2005/8/layout/radial6"/>
    <dgm:cxn modelId="{50B618E5-1C0F-4E96-A654-893A90A1E90A}" type="presParOf" srcId="{365D0DEB-9DA5-4D94-8692-2AD49B9A50B3}" destId="{0F22117E-F8EC-4273-8ADD-A7E5866AAF0D}" srcOrd="6" destOrd="0" presId="urn:microsoft.com/office/officeart/2005/8/layout/radial6"/>
    <dgm:cxn modelId="{900D5DC5-831F-4ACF-B1B1-D0AD77AA6488}" type="presParOf" srcId="{365D0DEB-9DA5-4D94-8692-2AD49B9A50B3}" destId="{6A3645BB-D301-480A-9201-B246387F1545}" srcOrd="7" destOrd="0" presId="urn:microsoft.com/office/officeart/2005/8/layout/radial6"/>
    <dgm:cxn modelId="{3C4E3EAE-1123-4C18-A111-63B0EA934937}" type="presParOf" srcId="{365D0DEB-9DA5-4D94-8692-2AD49B9A50B3}" destId="{BC83BCDA-6A3C-4A83-97D8-A422A9E0A484}" srcOrd="8" destOrd="0" presId="urn:microsoft.com/office/officeart/2005/8/layout/radial6"/>
    <dgm:cxn modelId="{8067A87F-DC6A-43B4-A404-C39E417DD256}" type="presParOf" srcId="{365D0DEB-9DA5-4D94-8692-2AD49B9A50B3}" destId="{ED587AA3-435B-41F6-B8A3-5F86C3F32639}" srcOrd="9" destOrd="0" presId="urn:microsoft.com/office/officeart/2005/8/layout/radial6"/>
    <dgm:cxn modelId="{94A68A99-A34A-4D0E-A556-3F8D57B6084C}" type="presParOf" srcId="{365D0DEB-9DA5-4D94-8692-2AD49B9A50B3}" destId="{B1BF8845-F449-45B0-8386-8DCBD07A440E}" srcOrd="10" destOrd="0" presId="urn:microsoft.com/office/officeart/2005/8/layout/radial6"/>
    <dgm:cxn modelId="{611391F1-898C-45EF-A96E-D176146E2678}" type="presParOf" srcId="{365D0DEB-9DA5-4D94-8692-2AD49B9A50B3}" destId="{D404B725-1394-47C6-AFF1-FBFF23F1FB9B}" srcOrd="11" destOrd="0" presId="urn:microsoft.com/office/officeart/2005/8/layout/radial6"/>
    <dgm:cxn modelId="{7BC21711-1676-4444-A856-7EA86AC4C83D}" type="presParOf" srcId="{365D0DEB-9DA5-4D94-8692-2AD49B9A50B3}" destId="{C6A64672-8C0C-4CA3-9991-0530A219725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64672-8C0C-4CA3-9991-0530A219725B}">
      <dsp:nvSpPr>
        <dsp:cNvPr id="0" name=""/>
        <dsp:cNvSpPr/>
      </dsp:nvSpPr>
      <dsp:spPr>
        <a:xfrm>
          <a:off x="238202" y="154694"/>
          <a:ext cx="1029924" cy="1029924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87AA3-435B-41F6-B8A3-5F86C3F32639}">
      <dsp:nvSpPr>
        <dsp:cNvPr id="0" name=""/>
        <dsp:cNvSpPr/>
      </dsp:nvSpPr>
      <dsp:spPr>
        <a:xfrm>
          <a:off x="238202" y="154694"/>
          <a:ext cx="1029924" cy="1029924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2117E-F8EC-4273-8ADD-A7E5866AAF0D}">
      <dsp:nvSpPr>
        <dsp:cNvPr id="0" name=""/>
        <dsp:cNvSpPr/>
      </dsp:nvSpPr>
      <dsp:spPr>
        <a:xfrm>
          <a:off x="238202" y="154694"/>
          <a:ext cx="1029924" cy="1029924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86A79-EBF0-47B6-9766-ACE4BA164A21}">
      <dsp:nvSpPr>
        <dsp:cNvPr id="0" name=""/>
        <dsp:cNvSpPr/>
      </dsp:nvSpPr>
      <dsp:spPr>
        <a:xfrm>
          <a:off x="238202" y="154694"/>
          <a:ext cx="1029924" cy="1029924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E8C2D-500E-4D7F-BBA5-20AC51D4E5CD}">
      <dsp:nvSpPr>
        <dsp:cNvPr id="0" name=""/>
        <dsp:cNvSpPr/>
      </dsp:nvSpPr>
      <dsp:spPr>
        <a:xfrm>
          <a:off x="515962" y="432454"/>
          <a:ext cx="474405" cy="474405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rgbClr val="C00000"/>
              </a:solidFill>
            </a:rPr>
            <a:t>Лидерство</a:t>
          </a:r>
          <a:endParaRPr lang="ru-RU" sz="800" kern="1200" dirty="0">
            <a:solidFill>
              <a:srgbClr val="C00000"/>
            </a:solidFill>
          </a:endParaRPr>
        </a:p>
      </dsp:txBody>
      <dsp:txXfrm>
        <a:off x="585437" y="501929"/>
        <a:ext cx="335455" cy="335455"/>
      </dsp:txXfrm>
    </dsp:sp>
    <dsp:sp modelId="{515E49A2-5099-4238-AABC-0B5786D5FDD9}">
      <dsp:nvSpPr>
        <dsp:cNvPr id="0" name=""/>
        <dsp:cNvSpPr/>
      </dsp:nvSpPr>
      <dsp:spPr>
        <a:xfrm>
          <a:off x="587123" y="607"/>
          <a:ext cx="332083" cy="332083"/>
        </a:xfrm>
        <a:prstGeom prst="ellipse">
          <a:avLst/>
        </a:prstGeom>
        <a:solidFill>
          <a:srgbClr val="F5E405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rgbClr val="F5E405"/>
              </a:solidFill>
            </a:rPr>
            <a:t>3</a:t>
          </a:r>
          <a:endParaRPr lang="ru-RU" sz="800" kern="1200" dirty="0">
            <a:solidFill>
              <a:srgbClr val="F5E405"/>
            </a:solidFill>
          </a:endParaRPr>
        </a:p>
      </dsp:txBody>
      <dsp:txXfrm>
        <a:off x="635755" y="49239"/>
        <a:ext cx="234819" cy="234819"/>
      </dsp:txXfrm>
    </dsp:sp>
    <dsp:sp modelId="{038FC3B8-B96F-49A3-9058-D47F9EF2D10B}">
      <dsp:nvSpPr>
        <dsp:cNvPr id="0" name=""/>
        <dsp:cNvSpPr/>
      </dsp:nvSpPr>
      <dsp:spPr>
        <a:xfrm>
          <a:off x="1090130" y="503615"/>
          <a:ext cx="332083" cy="332083"/>
        </a:xfrm>
        <a:prstGeom prst="ellipse">
          <a:avLst/>
        </a:prstGeom>
        <a:solidFill>
          <a:srgbClr val="F5E405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rgbClr val="F5E405"/>
              </a:solidFill>
            </a:rPr>
            <a:t>2</a:t>
          </a:r>
          <a:endParaRPr lang="ru-RU" sz="800" kern="1200" dirty="0">
            <a:solidFill>
              <a:srgbClr val="F5E405"/>
            </a:solidFill>
          </a:endParaRPr>
        </a:p>
      </dsp:txBody>
      <dsp:txXfrm>
        <a:off x="1138762" y="552247"/>
        <a:ext cx="234819" cy="234819"/>
      </dsp:txXfrm>
    </dsp:sp>
    <dsp:sp modelId="{6A3645BB-D301-480A-9201-B246387F1545}">
      <dsp:nvSpPr>
        <dsp:cNvPr id="0" name=""/>
        <dsp:cNvSpPr/>
      </dsp:nvSpPr>
      <dsp:spPr>
        <a:xfrm>
          <a:off x="587123" y="1006622"/>
          <a:ext cx="332083" cy="332083"/>
        </a:xfrm>
        <a:prstGeom prst="ellipse">
          <a:avLst/>
        </a:prstGeom>
        <a:solidFill>
          <a:srgbClr val="F5E405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rgbClr val="F5E405"/>
              </a:solidFill>
            </a:rPr>
            <a:t>4</a:t>
          </a:r>
          <a:endParaRPr lang="ru-RU" sz="800" kern="1200" dirty="0">
            <a:solidFill>
              <a:srgbClr val="F5E405"/>
            </a:solidFill>
          </a:endParaRPr>
        </a:p>
      </dsp:txBody>
      <dsp:txXfrm>
        <a:off x="635755" y="1055254"/>
        <a:ext cx="234819" cy="234819"/>
      </dsp:txXfrm>
    </dsp:sp>
    <dsp:sp modelId="{B1BF8845-F449-45B0-8386-8DCBD07A440E}">
      <dsp:nvSpPr>
        <dsp:cNvPr id="0" name=""/>
        <dsp:cNvSpPr/>
      </dsp:nvSpPr>
      <dsp:spPr>
        <a:xfrm>
          <a:off x="84115" y="503615"/>
          <a:ext cx="332083" cy="332083"/>
        </a:xfrm>
        <a:prstGeom prst="ellipse">
          <a:avLst/>
        </a:prstGeom>
        <a:solidFill>
          <a:srgbClr val="F5E405"/>
        </a:solidFill>
        <a:ln w="12700" cap="flat" cmpd="sng" algn="ctr">
          <a:solidFill>
            <a:srgbClr val="A500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rgbClr val="F5E405"/>
              </a:solidFill>
            </a:rPr>
            <a:t>1</a:t>
          </a:r>
          <a:endParaRPr lang="ru-RU" sz="800" kern="1200" dirty="0">
            <a:solidFill>
              <a:srgbClr val="F5E405"/>
            </a:solidFill>
          </a:endParaRPr>
        </a:p>
      </dsp:txBody>
      <dsp:txXfrm>
        <a:off x="132747" y="552247"/>
        <a:ext cx="234819" cy="234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583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254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759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301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728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241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700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469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375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consultantplus://offline/ref=25E07506D44BD982F374959AFAEBB16A9D023BAEC7E8492C51B1E44503735CCACBDA7FE87E1ADC63B67B7372CF8A4F899276A2F82AFFzAK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consultantplus://offline/ref=25E07506D44BD982F374959AFAEBB16A9D023BAEC7E8492C51B1E44503735CCACBDA7FE87E1ADC63B67B7372CF8A4F899276A2F82AFFzAK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consultantplus://offline/ref=25E07506D44BD982F374959AFAEBB16A9D023BAEC7E8492C51B1E44503735CCACBDA7FE87E1ADC63B67B7372CF8A4F899276A2F82AFFz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81202"/>
            <a:ext cx="12192000" cy="1853391"/>
          </a:xfrm>
          <a:prstGeom prst="rect">
            <a:avLst/>
          </a:prstGeom>
        </p:spPr>
      </p:pic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081" y="1804970"/>
            <a:ext cx="6354981" cy="2232485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вопросах кадровой политики в системе органов публичной власти. Опыт и перспективы для местного самоуправления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172" y="5304652"/>
            <a:ext cx="5257800" cy="106849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реализации специального инфраструктурного проекта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Л.Е. Вахнин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715" y="0"/>
            <a:ext cx="3752850" cy="1619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195275"/>
            <a:ext cx="323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Анапа,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сентября 2024 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4" y="44104"/>
            <a:ext cx="4180176" cy="46316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74835" y="0"/>
            <a:ext cx="4502426" cy="469127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147683" y="4934620"/>
            <a:ext cx="5892311" cy="1068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848062" y="5092360"/>
            <a:ext cx="4797668" cy="1493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372100" y="5110902"/>
            <a:ext cx="6648431" cy="779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6848062" y="5272861"/>
            <a:ext cx="4797668" cy="829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Xxiv </a:t>
            </a:r>
            <a:r>
              <a:rPr lang="ru-RU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</a:t>
            </a:r>
          </a:p>
          <a:p>
            <a:r>
              <a:rPr lang="ru-RU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форум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Блок-схема: узел 41"/>
          <p:cNvSpPr/>
          <p:nvPr/>
        </p:nvSpPr>
        <p:spPr>
          <a:xfrm>
            <a:off x="8385460" y="3399442"/>
            <a:ext cx="457200" cy="457200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Блок-схема: узел 42"/>
          <p:cNvSpPr/>
          <p:nvPr/>
        </p:nvSpPr>
        <p:spPr>
          <a:xfrm>
            <a:off x="9738535" y="3366001"/>
            <a:ext cx="457200" cy="457200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Блок-схема: узел 43"/>
          <p:cNvSpPr/>
          <p:nvPr/>
        </p:nvSpPr>
        <p:spPr>
          <a:xfrm>
            <a:off x="11187916" y="3361708"/>
            <a:ext cx="457200" cy="457200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9832273" y="5317041"/>
            <a:ext cx="457200" cy="457200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8274859" y="5317041"/>
            <a:ext cx="451698" cy="457200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05248" y="704447"/>
            <a:ext cx="72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413694" y="67493"/>
            <a:ext cx="12192000" cy="61304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600" b="1" dirty="0" smtClean="0">
                <a:latin typeface="Cambria" panose="02040503050406030204" pitchFamily="18" charset="0"/>
              </a:rPr>
              <a:t> </a:t>
            </a:r>
            <a:endParaRPr lang="ru-RU" sz="1600" b="1" dirty="0">
              <a:latin typeface="Cambria" panose="020405030504060302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738535" y="6220473"/>
            <a:ext cx="2179879" cy="442590"/>
            <a:chOff x="7111845" y="4555553"/>
            <a:chExt cx="1799515" cy="365031"/>
          </a:xfrm>
        </p:grpSpPr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7111845" y="4579974"/>
              <a:ext cx="1316111" cy="340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Номер слайда 13"/>
            <p:cNvSpPr txBox="1">
              <a:spLocks/>
            </p:cNvSpPr>
            <p:nvPr/>
          </p:nvSpPr>
          <p:spPr>
            <a:xfrm>
              <a:off x="8443815" y="4555553"/>
              <a:ext cx="467545" cy="357504"/>
            </a:xfrm>
            <a:prstGeom prst="rect">
              <a:avLst/>
            </a:prstGeom>
          </p:spPr>
          <p:txBody>
            <a:bodyPr vert="horz" lIns="84899" tIns="42451" rIns="84899" bIns="42451" rtlCol="0" anchor="ctr"/>
            <a:lstStyle/>
            <a:p>
              <a:pPr defTabSz="914354">
                <a:defRPr/>
              </a:pPr>
              <a:r>
                <a:rPr lang="ru-RU" sz="2800" dirty="0" smtClean="0">
                  <a:solidFill>
                    <a:prstClr val="black"/>
                  </a:solidFill>
                  <a:latin typeface="Cambria" pitchFamily="18" charset="0"/>
                </a:rPr>
                <a:t>12</a:t>
              </a:r>
              <a:endParaRPr lang="ru-RU" sz="2800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8439202" y="4610260"/>
              <a:ext cx="0" cy="27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5770" y="-78914"/>
            <a:ext cx="12234983" cy="79408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05248" y="-104462"/>
            <a:ext cx="10945216" cy="8610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 smtClean="0">
                <a:latin typeface="Cambria" panose="02040503050406030204" pitchFamily="18" charset="0"/>
                <a:ea typeface="+mj-ea"/>
                <a:cs typeface="+mj-cs"/>
              </a:rPr>
              <a:t>ДИНАМИЧЕСКАЯ МОДЕЛЬ КОМПЕТЕНЦИЙ. Системность и взаимосвязь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51" y="1253614"/>
            <a:ext cx="7211657" cy="5063642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8188073" y="4709408"/>
            <a:ext cx="3556284" cy="536350"/>
          </a:xfrm>
          <a:prstGeom prst="roundRect">
            <a:avLst/>
          </a:prstGeom>
          <a:gradFill>
            <a:gsLst>
              <a:gs pos="0">
                <a:srgbClr val="FFFF99"/>
              </a:gs>
              <a:gs pos="44000">
                <a:srgbClr val="F5F961"/>
              </a:gs>
              <a:gs pos="83000">
                <a:srgbClr val="F3F311"/>
              </a:gs>
              <a:gs pos="100000">
                <a:srgbClr val="F5E405"/>
              </a:gs>
            </a:gsLst>
            <a:lin ang="0" scaled="0"/>
          </a:gra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8326749" y="4318109"/>
            <a:ext cx="683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(1%)</a:t>
            </a:r>
            <a:endParaRPr lang="ru-RU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8261299" y="5360975"/>
            <a:ext cx="683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986037" y="4324116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99%)</a:t>
            </a:r>
            <a:endParaRPr lang="ru-RU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H="1">
            <a:off x="9588248" y="4296142"/>
            <a:ext cx="683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lang="ru-RU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Блок-схема: узел 28"/>
          <p:cNvSpPr/>
          <p:nvPr/>
        </p:nvSpPr>
        <p:spPr>
          <a:xfrm>
            <a:off x="11187916" y="5332808"/>
            <a:ext cx="457200" cy="457200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flipH="1">
            <a:off x="9807958" y="5360975"/>
            <a:ext cx="683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H="1">
            <a:off x="11187916" y="5360975"/>
            <a:ext cx="683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flipH="1">
            <a:off x="8377415" y="3416103"/>
            <a:ext cx="683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flipH="1">
            <a:off x="9738896" y="3399442"/>
            <a:ext cx="683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 flipH="1">
            <a:off x="11184371" y="3402400"/>
            <a:ext cx="683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188073" y="2764536"/>
            <a:ext cx="3556284" cy="536350"/>
          </a:xfrm>
          <a:prstGeom prst="round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44000">
                <a:schemeClr val="bg1">
                  <a:lumMod val="8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ПЕРСОНАЛЬНАЯ ЭФФЕКТИВНОСТЬ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 flipH="1">
            <a:off x="8358337" y="2345823"/>
            <a:ext cx="683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(1%)</a:t>
            </a:r>
            <a:endParaRPr lang="ru-RU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 flipH="1">
            <a:off x="9568284" y="2345823"/>
            <a:ext cx="683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lang="ru-RU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919581" y="2345823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99%)</a:t>
            </a:r>
            <a:endParaRPr lang="ru-RU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188074" y="1042038"/>
            <a:ext cx="3457042" cy="77288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ВЫРАЖЕННОСТЬ = СТАТУСНАЯ МОДЕЛЬ</a:t>
            </a:r>
            <a:endParaRPr lang="ru-RU" sz="13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Нашивка 40"/>
          <p:cNvSpPr/>
          <p:nvPr/>
        </p:nvSpPr>
        <p:spPr>
          <a:xfrm rot="5400000">
            <a:off x="9762419" y="3361131"/>
            <a:ext cx="407592" cy="1353186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7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403755" y="734304"/>
            <a:ext cx="72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413694" y="41749"/>
            <a:ext cx="12192000" cy="61304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600" b="1" dirty="0" smtClean="0">
                <a:latin typeface="Cambria" panose="02040503050406030204" pitchFamily="18" charset="0"/>
              </a:rPr>
              <a:t> </a:t>
            </a:r>
            <a:endParaRPr lang="ru-RU" sz="1600" b="1" dirty="0">
              <a:latin typeface="Cambria" panose="020405030504060302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936141" y="6278666"/>
            <a:ext cx="2179879" cy="442590"/>
            <a:chOff x="7111845" y="4555553"/>
            <a:chExt cx="1799515" cy="365031"/>
          </a:xfrm>
        </p:grpSpPr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7111845" y="4579974"/>
              <a:ext cx="1316111" cy="340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Номер слайда 13"/>
            <p:cNvSpPr txBox="1">
              <a:spLocks/>
            </p:cNvSpPr>
            <p:nvPr/>
          </p:nvSpPr>
          <p:spPr>
            <a:xfrm>
              <a:off x="8443815" y="4555553"/>
              <a:ext cx="467545" cy="357504"/>
            </a:xfrm>
            <a:prstGeom prst="rect">
              <a:avLst/>
            </a:prstGeom>
          </p:spPr>
          <p:txBody>
            <a:bodyPr vert="horz" lIns="84899" tIns="42451" rIns="84899" bIns="42451" rtlCol="0" anchor="ctr"/>
            <a:lstStyle/>
            <a:p>
              <a:pPr defTabSz="914354">
                <a:defRPr/>
              </a:pPr>
              <a:r>
                <a:rPr lang="ru-RU" sz="2000" dirty="0" smtClean="0">
                  <a:solidFill>
                    <a:prstClr val="black"/>
                  </a:solidFill>
                  <a:latin typeface="Cambria" pitchFamily="18" charset="0"/>
                </a:rPr>
                <a:t>13</a:t>
              </a:r>
              <a:endParaRPr lang="ru-RU" sz="2000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8439202" y="4610260"/>
              <a:ext cx="0" cy="27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0" y="-46525"/>
            <a:ext cx="12234983" cy="765871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068700" y="4167128"/>
            <a:ext cx="5224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людьми через мотивацию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05248" y="-104462"/>
            <a:ext cx="10945216" cy="10188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МЕТОДОЛОГИЯ ОЦЕНКИ КОМПЕТЕНЦИЙ. Новые характеристики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4112" y="2388767"/>
            <a:ext cx="416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политики, целей и приоритетов развития управляемой сферы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72747" y="1713873"/>
            <a:ext cx="5088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эффективность во внешней среде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4438" y="4167128"/>
            <a:ext cx="4384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полного цикла функциональных процессов в сфере деятельности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913283" y="6330865"/>
            <a:ext cx="2266122" cy="2832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Профессиональные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229043" y="6323863"/>
            <a:ext cx="2474705" cy="2832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Личные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Нашивка 30"/>
          <p:cNvSpPr/>
          <p:nvPr/>
        </p:nvSpPr>
        <p:spPr>
          <a:xfrm>
            <a:off x="6022053" y="6151872"/>
            <a:ext cx="578659" cy="592826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12822" y="3330683"/>
            <a:ext cx="1999814" cy="793084"/>
          </a:xfrm>
          <a:prstGeom prst="roundRect">
            <a:avLst/>
          </a:prstGeom>
          <a:solidFill>
            <a:srgbClr val="F5FBD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АНАЛИТИЧЕСКОЕ МЫШЛЕНИЕ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12822" y="916632"/>
            <a:ext cx="1999814" cy="671445"/>
          </a:xfrm>
          <a:prstGeom prst="roundRect">
            <a:avLst/>
          </a:prstGeom>
          <a:solidFill>
            <a:srgbClr val="F5FBD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ПЕРСОНАЛЬНАЯ ЭФФЕКТИВНОСТЬ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4943" y="2416589"/>
            <a:ext cx="1999814" cy="783090"/>
          </a:xfrm>
          <a:prstGeom prst="roundRect">
            <a:avLst/>
          </a:prstGeom>
          <a:solidFill>
            <a:srgbClr val="F5FBD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ГИБКОСТЬ И ГОТОВНОСТЬ К ИЗМЕНЕНИЯМ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04557" y="4250411"/>
            <a:ext cx="2016345" cy="702955"/>
          </a:xfrm>
          <a:prstGeom prst="roundRect">
            <a:avLst/>
          </a:prstGeom>
          <a:solidFill>
            <a:srgbClr val="F5FBD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УПРАВЛЕНЧЕСКИХ РЕШЕНИЙ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7062" y="1716850"/>
            <a:ext cx="2055576" cy="577734"/>
          </a:xfrm>
          <a:prstGeom prst="roundRect">
            <a:avLst/>
          </a:prstGeom>
          <a:solidFill>
            <a:srgbClr val="F5FBD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КОМАНДНОЕ ВЗАИМОДЕЙСТВИЕ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9316367" y="5528743"/>
            <a:ext cx="457096" cy="468921"/>
          </a:xfrm>
          <a:prstGeom prst="ellipse">
            <a:avLst/>
          </a:prstGeom>
          <a:gradFill rotWithShape="0">
            <a:gsLst>
              <a:gs pos="0">
                <a:srgbClr val="C00000"/>
              </a:gs>
              <a:gs pos="50000">
                <a:srgbClr val="A50021"/>
              </a:gs>
              <a:gs pos="100000">
                <a:srgbClr val="C00000"/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Стрелка вправо 1"/>
          <p:cNvSpPr/>
          <p:nvPr/>
        </p:nvSpPr>
        <p:spPr>
          <a:xfrm>
            <a:off x="3972415" y="5308448"/>
            <a:ext cx="4631633" cy="935273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063737" y="5598318"/>
            <a:ext cx="394492" cy="399346"/>
          </a:xfrm>
          <a:prstGeom prst="ellipse">
            <a:avLst/>
          </a:prstGeom>
          <a:gradFill flip="none" rotWithShape="1">
            <a:gsLst>
              <a:gs pos="47000">
                <a:schemeClr val="bg1"/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5" name="Схема 4"/>
          <p:cNvGraphicFramePr/>
          <p:nvPr>
            <p:extLst/>
          </p:nvPr>
        </p:nvGraphicFramePr>
        <p:xfrm>
          <a:off x="305248" y="5236465"/>
          <a:ext cx="1506330" cy="1339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434111" y="1681077"/>
            <a:ext cx="3928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работать самостоятельно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43995" y="1078021"/>
            <a:ext cx="3919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отраслевого законодательства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72747" y="1105196"/>
            <a:ext cx="46420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Системное и эффективное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правоприменение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33309" y="3362536"/>
            <a:ext cx="4450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разрабатывать документы планирования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00712" y="4936729"/>
            <a:ext cx="5424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 решений и ответственности на себе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31075" y="2492330"/>
            <a:ext cx="5148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изменениями,  формирование  политики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44571" y="3388671"/>
            <a:ext cx="4737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Стратегическое видение перспектив и рисков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30376" y="4898695"/>
            <a:ext cx="4656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Делегирование полномочий и ответственности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/>
          <p:nvPr/>
        </p:nvCxnSpPr>
        <p:spPr>
          <a:xfrm>
            <a:off x="245381" y="553672"/>
            <a:ext cx="72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098245" y="620689"/>
            <a:ext cx="9841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41637" y="2974794"/>
            <a:ext cx="9841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  </a:t>
            </a:r>
            <a:endParaRPr lang="ru-RU" sz="1400" dirty="0">
              <a:hlinkClick r:id="rId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94ABD01-B8DA-5E4C-8F82-4BC8F1D94965}"/>
              </a:ext>
            </a:extLst>
          </p:cNvPr>
          <p:cNvSpPr/>
          <p:nvPr/>
        </p:nvSpPr>
        <p:spPr>
          <a:xfrm>
            <a:off x="169877" y="184340"/>
            <a:ext cx="11769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b="1" dirty="0" smtClean="0">
                <a:latin typeface="Cambria" panose="02040503050406030204" pitchFamily="18" charset="0"/>
              </a:rPr>
              <a:t>Интеграция компетенций с </a:t>
            </a:r>
            <a:r>
              <a:rPr lang="ru-RU" b="1" dirty="0" err="1" smtClean="0">
                <a:latin typeface="Cambria" panose="02040503050406030204" pitchFamily="18" charset="0"/>
              </a:rPr>
              <a:t>метакомпетенциями</a:t>
            </a:r>
            <a:r>
              <a:rPr lang="ru-RU" b="1" dirty="0" smtClean="0">
                <a:latin typeface="Cambria" panose="02040503050406030204" pitchFamily="18" charset="0"/>
              </a:rPr>
              <a:t> через личностно-профессиональные показатели</a:t>
            </a:r>
            <a:endParaRPr lang="ru-RU" b="1" dirty="0">
              <a:latin typeface="Cambria" panose="020405030504060302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9806083" y="6265202"/>
            <a:ext cx="2500217" cy="480016"/>
            <a:chOff x="7036197" y="4555553"/>
            <a:chExt cx="1875163" cy="360012"/>
          </a:xfrm>
        </p:grpSpPr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7036197" y="4574955"/>
              <a:ext cx="1316111" cy="340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Номер слайда 13"/>
            <p:cNvSpPr txBox="1">
              <a:spLocks/>
            </p:cNvSpPr>
            <p:nvPr/>
          </p:nvSpPr>
          <p:spPr>
            <a:xfrm>
              <a:off x="8443815" y="4555553"/>
              <a:ext cx="467545" cy="357504"/>
            </a:xfrm>
            <a:prstGeom prst="rect">
              <a:avLst/>
            </a:prstGeom>
          </p:spPr>
          <p:txBody>
            <a:bodyPr vert="horz" lIns="84899" tIns="42451" rIns="84899" bIns="42451" rtlCol="0" anchor="ctr"/>
            <a:lstStyle/>
            <a:p>
              <a:pPr defTabSz="914354">
                <a:defRPr/>
              </a:pPr>
              <a:r>
                <a:rPr lang="ru-RU" sz="2800" dirty="0" smtClean="0">
                  <a:solidFill>
                    <a:prstClr val="black"/>
                  </a:solidFill>
                  <a:latin typeface="Cambria" pitchFamily="18" charset="0"/>
                </a:rPr>
                <a:t>14</a:t>
              </a:r>
              <a:endParaRPr lang="ru-RU" sz="2800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8439202" y="4610260"/>
              <a:ext cx="0" cy="27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15"/>
          <p:cNvSpPr/>
          <p:nvPr/>
        </p:nvSpPr>
        <p:spPr>
          <a:xfrm flipV="1">
            <a:off x="0" y="-45720"/>
            <a:ext cx="12192000" cy="62267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/>
          </p:nvPr>
        </p:nvGraphicFramePr>
        <p:xfrm>
          <a:off x="283681" y="775083"/>
          <a:ext cx="11277216" cy="5996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8472"/>
                <a:gridCol w="3410727"/>
                <a:gridCol w="4548017"/>
              </a:tblGrid>
              <a:tr h="633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Перечень компетенций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(</a:t>
                      </a:r>
                      <a:r>
                        <a:rPr lang="ru-RU" sz="1200" dirty="0">
                          <a:effectLst/>
                        </a:rPr>
                        <a:t>профессиональных и личностных качеств)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17879" marB="1787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Перечень </a:t>
                      </a:r>
                      <a:r>
                        <a:rPr lang="ru-RU" sz="1200" dirty="0" err="1" smtClean="0">
                          <a:effectLst/>
                        </a:rPr>
                        <a:t>метакомпетенций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(частный случай компетенций)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17879" marB="1787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Личностно-профессиональные показатели (блоки оценки)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17879" marB="17879" anchor="ctr"/>
                </a:tc>
              </a:tr>
              <a:tr h="1399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Персональная эффективность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18" marR="26818" marT="3476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Компетентность самоуправления;</a:t>
                      </a:r>
                      <a:r>
                        <a:rPr lang="ru-RU" sz="12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Настойчивость и целеустремленность</a:t>
                      </a:r>
                    </a:p>
                    <a:p>
                      <a:pPr algn="l"/>
                      <a:endParaRPr lang="ru-RU" sz="1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818" marR="26818" marT="3476" marB="0"/>
                </a:tc>
                <a:tc>
                  <a:txBody>
                    <a:bodyPr/>
                    <a:lstStyle/>
                    <a:p>
                      <a:pPr marL="85725" marR="11176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dirty="0" smtClean="0">
                          <a:effectLst/>
                          <a:latin typeface="+mn-lt"/>
                        </a:rPr>
                        <a:t>3.</a:t>
                      </a:r>
                      <a:r>
                        <a:rPr lang="ru-RU" sz="1000" baseline="0" dirty="0" smtClean="0">
                          <a:effectLst/>
                          <a:latin typeface="+mn-lt"/>
                        </a:rPr>
                        <a:t> (1.3) Оценка мотивации достижения</a:t>
                      </a:r>
                    </a:p>
                    <a:p>
                      <a:pPr marL="85725" marR="11176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baseline="0" dirty="0" smtClean="0">
                          <a:effectLst/>
                          <a:latin typeface="+mn-lt"/>
                        </a:rPr>
                        <a:t>4. (1.2) Профессиональная мотивация</a:t>
                      </a:r>
                    </a:p>
                    <a:p>
                      <a:pPr marL="85725" marR="11176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baseline="0" dirty="0" smtClean="0">
                          <a:effectLst/>
                          <a:latin typeface="+mn-lt"/>
                        </a:rPr>
                        <a:t>9. (1.1) Ориентация на поставленные задачи</a:t>
                      </a:r>
                    </a:p>
                    <a:p>
                      <a:pPr marL="85725" marR="11176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baseline="0" dirty="0" smtClean="0">
                          <a:effectLst/>
                          <a:latin typeface="+mn-lt"/>
                        </a:rPr>
                        <a:t>10. (1.2) Ориентация на безопасность</a:t>
                      </a:r>
                    </a:p>
                    <a:p>
                      <a:pPr marL="85725" marR="11176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baseline="0" dirty="0" smtClean="0">
                          <a:effectLst/>
                          <a:latin typeface="+mn-lt"/>
                        </a:rPr>
                        <a:t>15. (1.1) </a:t>
                      </a:r>
                      <a:r>
                        <a:rPr lang="ru-RU" sz="1000" baseline="0" dirty="0" err="1" smtClean="0">
                          <a:effectLst/>
                          <a:latin typeface="+mn-lt"/>
                        </a:rPr>
                        <a:t>Интернальность</a:t>
                      </a:r>
                      <a:endParaRPr lang="ru-RU" sz="1000" baseline="0" dirty="0" smtClean="0">
                        <a:effectLst/>
                        <a:latin typeface="+mn-lt"/>
                      </a:endParaRPr>
                    </a:p>
                    <a:p>
                      <a:pPr marL="85725" marR="11176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baseline="0" dirty="0" smtClean="0">
                          <a:effectLst/>
                          <a:latin typeface="+mn-lt"/>
                        </a:rPr>
                        <a:t>21. (1.1) Профессиональный опыт и готовность к его практической реализации</a:t>
                      </a:r>
                    </a:p>
                    <a:p>
                      <a:pPr marL="85725" marR="11176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baseline="0" dirty="0" smtClean="0">
                          <a:effectLst/>
                          <a:latin typeface="+mn-lt"/>
                        </a:rPr>
                        <a:t>22. (1.3) Управленческий опыт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26818" marR="26818" marT="3476" marB="0"/>
                </a:tc>
              </a:tr>
              <a:tr h="5664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</a:t>
                      </a:r>
                      <a:r>
                        <a:rPr lang="ru-RU" sz="1400" dirty="0">
                          <a:effectLst/>
                        </a:rPr>
                        <a:t>. Командное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взаимодействие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18" marR="26818" marT="3476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Готовность к командной работе;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Компетентности межличностного и социального взаимодействия</a:t>
                      </a:r>
                    </a:p>
                  </a:txBody>
                  <a:tcPr marL="26818" marR="26818" marT="3476" marB="0"/>
                </a:tc>
                <a:tc>
                  <a:txBody>
                    <a:bodyPr/>
                    <a:lstStyle/>
                    <a:p>
                      <a:pPr marL="85725" marR="11176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dirty="0" smtClean="0">
                          <a:effectLst/>
                          <a:latin typeface="Calibri"/>
                        </a:rPr>
                        <a:t>13. (2.1) </a:t>
                      </a:r>
                      <a:r>
                        <a:rPr lang="ru-RU" sz="1000" dirty="0" err="1" smtClean="0">
                          <a:effectLst/>
                          <a:latin typeface="Calibri"/>
                        </a:rPr>
                        <a:t>Коммуникативность</a:t>
                      </a:r>
                      <a:endParaRPr lang="ru-RU" sz="1000" dirty="0" smtClean="0">
                        <a:effectLst/>
                        <a:latin typeface="Calibri"/>
                      </a:endParaRPr>
                    </a:p>
                    <a:p>
                      <a:pPr marL="85725" marR="11176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dirty="0" smtClean="0">
                          <a:effectLst/>
                          <a:latin typeface="Calibri"/>
                        </a:rPr>
                        <a:t>17. (2.2) </a:t>
                      </a:r>
                      <a:r>
                        <a:rPr lang="ru-RU" sz="1000" dirty="0" err="1" smtClean="0">
                          <a:effectLst/>
                          <a:latin typeface="Calibri"/>
                        </a:rPr>
                        <a:t>Командность</a:t>
                      </a:r>
                      <a:endParaRPr lang="ru-RU" sz="1000" dirty="0" smtClean="0">
                        <a:effectLst/>
                        <a:latin typeface="Calibri"/>
                      </a:endParaRPr>
                    </a:p>
                    <a:p>
                      <a:pPr marL="85725" marR="11176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dirty="0" smtClean="0">
                          <a:effectLst/>
                          <a:latin typeface="Calibri"/>
                        </a:rPr>
                        <a:t>24. (2.3) Достоверность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26818" marR="26818" marT="3476" marB="0"/>
                </a:tc>
              </a:tr>
              <a:tr h="5386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</a:t>
                      </a:r>
                      <a:r>
                        <a:rPr lang="ru-RU" sz="1400" dirty="0">
                          <a:effectLst/>
                        </a:rPr>
                        <a:t>. </a:t>
                      </a:r>
                      <a:r>
                        <a:rPr lang="ru-RU" sz="1400" dirty="0" smtClean="0">
                          <a:effectLst/>
                        </a:rPr>
                        <a:t>Гибкость и готовность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 изменениям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818" marR="26818" marT="3476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Готовность к обучению, саморазвитию и изменениям</a:t>
                      </a:r>
                      <a:endParaRPr lang="ru-RU" sz="1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818" marR="26818" marT="3476" marB="0"/>
                </a:tc>
                <a:tc>
                  <a:txBody>
                    <a:bodyPr/>
                    <a:lstStyle/>
                    <a:p>
                      <a:pPr marL="85725" marR="11176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dirty="0" smtClean="0">
                          <a:effectLst/>
                          <a:latin typeface="Calibri"/>
                        </a:rPr>
                        <a:t>12. (3.3) Сила личности</a:t>
                      </a:r>
                    </a:p>
                    <a:p>
                      <a:pPr marL="85725" marR="11176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dirty="0" smtClean="0">
                          <a:effectLst/>
                          <a:latin typeface="Calibri"/>
                        </a:rPr>
                        <a:t>14. (3.1) Готовность к обучению и саморазвитию</a:t>
                      </a:r>
                    </a:p>
                    <a:p>
                      <a:pPr marL="85725" marR="11176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dirty="0" smtClean="0">
                          <a:effectLst/>
                          <a:latin typeface="Calibri"/>
                        </a:rPr>
                        <a:t>16. (3.2) Социальная мобильность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26818" marR="26818" marT="3476" marB="0"/>
                </a:tc>
              </a:tr>
              <a:tr h="6415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smtClean="0">
                          <a:effectLst/>
                        </a:rPr>
                        <a:t>Аналитическое мышление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18" marR="26818" marT="3476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Масштабность мышления;</a:t>
                      </a:r>
                      <a:endParaRPr lang="ru-RU" sz="12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Экспертно-аналитическая компетентность</a:t>
                      </a:r>
                      <a:endParaRPr lang="ru-RU" sz="12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818" marR="26818" marT="3476" marB="0"/>
                </a:tc>
                <a:tc>
                  <a:txBody>
                    <a:bodyPr/>
                    <a:lstStyle/>
                    <a:p>
                      <a:pPr marL="85725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dirty="0" smtClean="0">
                          <a:effectLst/>
                          <a:latin typeface="Calibri"/>
                        </a:rPr>
                        <a:t>19. (4.1) Актуальный потенциал</a:t>
                      </a:r>
                    </a:p>
                    <a:p>
                      <a:pPr marL="85725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dirty="0" smtClean="0">
                          <a:effectLst/>
                          <a:latin typeface="Calibri"/>
                        </a:rPr>
                        <a:t>23. (4.3) </a:t>
                      </a:r>
                      <a:r>
                        <a:rPr lang="ru-RU" sz="1000" dirty="0" err="1" smtClean="0">
                          <a:effectLst/>
                          <a:latin typeface="Calibri"/>
                        </a:rPr>
                        <a:t>Самопринятие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26818" marR="26818" marT="3476" marB="0"/>
                </a:tc>
              </a:tr>
              <a:tr h="781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5.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Принятие управленческих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решений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675" marR="83675" marT="41838" marB="41838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Управленческая компетентность</a:t>
                      </a:r>
                      <a:endParaRPr lang="ru-RU" sz="1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675" marR="83675" marT="41838" marB="41838"/>
                </a:tc>
                <a:tc>
                  <a:txBody>
                    <a:bodyPr/>
                    <a:lstStyle/>
                    <a:p>
                      <a:pPr marL="0" marR="11176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dirty="0" smtClean="0">
                          <a:effectLst/>
                          <a:latin typeface="Calibri"/>
                        </a:rPr>
                        <a:t>5. (5.1) Управленческая мотивация</a:t>
                      </a:r>
                    </a:p>
                    <a:p>
                      <a:pPr marL="0" marR="11176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dirty="0" smtClean="0">
                          <a:effectLst/>
                          <a:latin typeface="Calibri"/>
                        </a:rPr>
                        <a:t>8. (5.2) Организационная (психологическая) дистанция</a:t>
                      </a:r>
                    </a:p>
                    <a:p>
                      <a:pPr marL="0" marR="11176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dirty="0" smtClean="0">
                          <a:effectLst/>
                          <a:latin typeface="Calibri"/>
                        </a:rPr>
                        <a:t>18. (5.2) Склонность к риску</a:t>
                      </a:r>
                    </a:p>
                    <a:p>
                      <a:pPr marL="0" marR="11176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dirty="0" smtClean="0">
                          <a:effectLst/>
                          <a:latin typeface="Calibri"/>
                        </a:rPr>
                        <a:t>20. (5.3) Оценка управленческих способностей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83675" marR="83675" marT="41838" marB="41838"/>
                </a:tc>
              </a:tr>
              <a:tr h="143325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6</a:t>
                      </a:r>
                      <a:r>
                        <a:rPr lang="ru-RU" sz="1400" dirty="0">
                          <a:effectLst/>
                        </a:rPr>
                        <a:t>. </a:t>
                      </a:r>
                      <a:r>
                        <a:rPr lang="ru-RU" sz="1400" dirty="0" smtClean="0">
                          <a:effectLst/>
                        </a:rPr>
                        <a:t>Лидерство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3675" marR="83675" marT="41838" marB="41838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Стратегическое лидерство</a:t>
                      </a:r>
                      <a:endParaRPr lang="ru-RU" sz="1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3675" marR="83675" marT="41838" marB="41838"/>
                </a:tc>
                <a:tc>
                  <a:txBody>
                    <a:bodyPr/>
                    <a:lstStyle/>
                    <a:p>
                      <a:pPr marL="228600" lvl="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AutoNum type="arabicPeriod"/>
                      </a:pPr>
                      <a:r>
                        <a:rPr lang="ru-RU" sz="1100" dirty="0" smtClean="0">
                          <a:effectLst/>
                        </a:rPr>
                        <a:t>(6.2) Склонность к лидерству и независимости</a:t>
                      </a:r>
                    </a:p>
                    <a:p>
                      <a:pPr marL="228600" lvl="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AutoNum type="arabicPeriod"/>
                      </a:pPr>
                      <a:r>
                        <a:rPr lang="ru-RU" sz="1100" dirty="0" smtClean="0">
                          <a:effectLst/>
                        </a:rPr>
                        <a:t>(6.1)Способность к подчинению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100" dirty="0" smtClean="0">
                          <a:effectLst/>
                        </a:rPr>
                        <a:t>6.</a:t>
                      </a:r>
                      <a:r>
                        <a:rPr lang="ru-RU" sz="1100" baseline="0" dirty="0" smtClean="0">
                          <a:effectLst/>
                        </a:rPr>
                        <a:t> Индивидуальная управленческая концепция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    (6.1) «Жесткая» управленческая модель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7. (6.2) «Мягкая» управленческая модель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11. (6.3) Выраженность стратегической жизненной идеи</a:t>
                      </a:r>
                    </a:p>
                  </a:txBody>
                  <a:tcPr marL="83675" marR="83675" marT="41838" marB="4183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1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Блок-схема: сопоставление 24"/>
          <p:cNvSpPr/>
          <p:nvPr/>
        </p:nvSpPr>
        <p:spPr>
          <a:xfrm>
            <a:off x="2003098" y="1620078"/>
            <a:ext cx="7802985" cy="4383157"/>
          </a:xfrm>
          <a:prstGeom prst="flowChartCollate">
            <a:avLst/>
          </a:prstGeom>
          <a:solidFill>
            <a:schemeClr val="bg1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45381" y="553672"/>
            <a:ext cx="72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098245" y="620689"/>
            <a:ext cx="9841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41637" y="2974794"/>
            <a:ext cx="9841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  </a:t>
            </a:r>
            <a:endParaRPr lang="ru-RU" sz="1400" dirty="0">
              <a:hlinkClick r:id="rId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94ABD01-B8DA-5E4C-8F82-4BC8F1D94965}"/>
              </a:ext>
            </a:extLst>
          </p:cNvPr>
          <p:cNvSpPr/>
          <p:nvPr/>
        </p:nvSpPr>
        <p:spPr>
          <a:xfrm>
            <a:off x="169877" y="184340"/>
            <a:ext cx="11769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b="1" dirty="0" smtClean="0">
                <a:latin typeface="Cambria" panose="02040503050406030204" pitchFamily="18" charset="0"/>
              </a:rPr>
              <a:t>Интеграция компетенций с </a:t>
            </a:r>
            <a:r>
              <a:rPr lang="ru-RU" b="1" dirty="0" err="1" smtClean="0">
                <a:latin typeface="Cambria" panose="02040503050406030204" pitchFamily="18" charset="0"/>
              </a:rPr>
              <a:t>метакомпетенциями</a:t>
            </a:r>
            <a:r>
              <a:rPr lang="ru-RU" b="1" dirty="0" smtClean="0">
                <a:latin typeface="Cambria" panose="02040503050406030204" pitchFamily="18" charset="0"/>
              </a:rPr>
              <a:t> через личностно-профессиональные показатели</a:t>
            </a:r>
            <a:endParaRPr lang="ru-RU" b="1" dirty="0">
              <a:latin typeface="Cambria" panose="020405030504060302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9806083" y="6265202"/>
            <a:ext cx="2500217" cy="480016"/>
            <a:chOff x="7036197" y="4555553"/>
            <a:chExt cx="1875163" cy="360012"/>
          </a:xfrm>
        </p:grpSpPr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7036197" y="4574955"/>
              <a:ext cx="1316111" cy="340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Номер слайда 13"/>
            <p:cNvSpPr txBox="1">
              <a:spLocks/>
            </p:cNvSpPr>
            <p:nvPr/>
          </p:nvSpPr>
          <p:spPr>
            <a:xfrm>
              <a:off x="8443815" y="4555553"/>
              <a:ext cx="467545" cy="357504"/>
            </a:xfrm>
            <a:prstGeom prst="rect">
              <a:avLst/>
            </a:prstGeom>
          </p:spPr>
          <p:txBody>
            <a:bodyPr vert="horz" lIns="84899" tIns="42451" rIns="84899" bIns="42451" rtlCol="0" anchor="ctr"/>
            <a:lstStyle/>
            <a:p>
              <a:pPr defTabSz="914354">
                <a:defRPr/>
              </a:pPr>
              <a:r>
                <a:rPr lang="ru-RU" sz="2800" dirty="0" smtClean="0">
                  <a:solidFill>
                    <a:prstClr val="black"/>
                  </a:solidFill>
                  <a:latin typeface="Cambria" pitchFamily="18" charset="0"/>
                </a:rPr>
                <a:t>15</a:t>
              </a:r>
              <a:endParaRPr lang="ru-RU" sz="2800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8439202" y="4610260"/>
              <a:ext cx="0" cy="27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15"/>
          <p:cNvSpPr/>
          <p:nvPr/>
        </p:nvSpPr>
        <p:spPr>
          <a:xfrm flipV="1">
            <a:off x="0" y="-45720"/>
            <a:ext cx="12192000" cy="62267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носка со стрелкой вправо 17"/>
          <p:cNvSpPr/>
          <p:nvPr/>
        </p:nvSpPr>
        <p:spPr>
          <a:xfrm>
            <a:off x="2288635" y="2239177"/>
            <a:ext cx="2318360" cy="2086787"/>
          </a:xfrm>
          <a:prstGeom prst="rightArrow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Профессиональные и личностные качества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9" name="Выноска со стрелкой вправо 18"/>
          <p:cNvSpPr/>
          <p:nvPr/>
        </p:nvSpPr>
        <p:spPr>
          <a:xfrm>
            <a:off x="4936820" y="2228823"/>
            <a:ext cx="2318360" cy="2086787"/>
          </a:xfrm>
          <a:prstGeom prst="righ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Область (вид) профессиональной служебной деятельности</a:t>
            </a:r>
            <a:endParaRPr lang="ru-RU" sz="1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45381" y="2141486"/>
            <a:ext cx="1505291" cy="2091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Выраженность компетенций и соответствующая роль </a:t>
            </a:r>
            <a:endParaRPr lang="ru-RU" sz="12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28977" y="4461178"/>
            <a:ext cx="1092612" cy="6228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C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 smtClean="0">
                <a:solidFill>
                  <a:schemeClr val="bg1"/>
                </a:solidFill>
                <a:latin typeface="Cambria" pitchFamily="18" charset="0"/>
              </a:rPr>
              <a:t>МНЕНИЕ</a:t>
            </a:r>
            <a:endParaRPr lang="ru-RU" sz="1600" kern="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83777" y="4462045"/>
            <a:ext cx="1092612" cy="6228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C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 smtClean="0">
                <a:latin typeface="Cambria" pitchFamily="18" charset="0"/>
              </a:rPr>
              <a:t>ОПЫТ</a:t>
            </a:r>
            <a:endParaRPr lang="ru-RU" sz="1600" kern="0" dirty="0">
              <a:latin typeface="Cambr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876149" y="4414067"/>
            <a:ext cx="1074523" cy="62283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 smtClean="0">
                <a:latin typeface="Cambria" pitchFamily="18" charset="0"/>
              </a:rPr>
              <a:t>ОЦЕНКА</a:t>
            </a:r>
            <a:endParaRPr lang="ru-RU" sz="1600" kern="0" dirty="0">
              <a:latin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33363" y="786233"/>
            <a:ext cx="314245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МЕТОДЫ</a:t>
            </a: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ценки,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Оценочные задания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994121" y="6117385"/>
            <a:ext cx="4528936" cy="6000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профессиональной </a:t>
            </a:r>
            <a:r>
              <a:rPr lang="ru-RU" sz="1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комплементарности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40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 txBox="1">
            <a:spLocks/>
          </p:cNvSpPr>
          <p:nvPr/>
        </p:nvSpPr>
        <p:spPr>
          <a:xfrm>
            <a:off x="231849" y="-125696"/>
            <a:ext cx="10945216" cy="74900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 smtClean="0">
                <a:latin typeface="Cambria" panose="02040503050406030204" pitchFamily="18" charset="0"/>
                <a:ea typeface="+mj-ea"/>
                <a:cs typeface="+mj-cs"/>
              </a:rPr>
              <a:t>ОФОРМЛЕНИЕ ОЦЕНКИ ПРОФЕССИОНАЛЬНОГО УРОВНЯ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20045" y="487804"/>
            <a:ext cx="72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Номер слайда 13"/>
          <p:cNvSpPr txBox="1">
            <a:spLocks/>
          </p:cNvSpPr>
          <p:nvPr/>
        </p:nvSpPr>
        <p:spPr>
          <a:xfrm>
            <a:off x="11392761" y="6309320"/>
            <a:ext cx="661974" cy="476672"/>
          </a:xfrm>
          <a:prstGeom prst="rect">
            <a:avLst/>
          </a:prstGeom>
        </p:spPr>
        <p:txBody>
          <a:bodyPr vert="horz" lIns="84900" tIns="42450" rIns="84900" bIns="42450" rtlCol="0" anchor="ctr"/>
          <a:lstStyle/>
          <a:p>
            <a:pPr algn="r">
              <a:defRPr/>
            </a:pPr>
            <a:r>
              <a:rPr lang="ru-RU" sz="2800" dirty="0" smtClean="0">
                <a:latin typeface="Cambria" pitchFamily="18" charset="0"/>
              </a:rPr>
              <a:t>16</a:t>
            </a:r>
            <a:endParaRPr lang="ru-RU" sz="2800" dirty="0">
              <a:latin typeface="Cambria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1392761" y="6425992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504486" y="6334295"/>
            <a:ext cx="1776046" cy="45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-7142"/>
            <a:ext cx="12234983" cy="492497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44298" t="12927" r="32807" b="30913"/>
          <a:stretch/>
        </p:blipFill>
        <p:spPr>
          <a:xfrm>
            <a:off x="-121707" y="653655"/>
            <a:ext cx="4186991" cy="55666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44211" t="27895" r="32456" b="16589"/>
          <a:stretch/>
        </p:blipFill>
        <p:spPr>
          <a:xfrm>
            <a:off x="3898228" y="524778"/>
            <a:ext cx="4267201" cy="57109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45439" t="29922" r="32894" b="14094"/>
          <a:stretch/>
        </p:blipFill>
        <p:spPr>
          <a:xfrm>
            <a:off x="8092334" y="557403"/>
            <a:ext cx="3962401" cy="5759117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920044" y="4213428"/>
            <a:ext cx="4245385" cy="97526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69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305248" y="680483"/>
            <a:ext cx="72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9848223" y="6260019"/>
            <a:ext cx="2179879" cy="442590"/>
            <a:chOff x="7111845" y="4555553"/>
            <a:chExt cx="1799515" cy="365031"/>
          </a:xfrm>
        </p:grpSpPr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7111845" y="4579974"/>
              <a:ext cx="1316111" cy="340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Номер слайда 13"/>
            <p:cNvSpPr txBox="1">
              <a:spLocks/>
            </p:cNvSpPr>
            <p:nvPr/>
          </p:nvSpPr>
          <p:spPr>
            <a:xfrm>
              <a:off x="8443815" y="4555553"/>
              <a:ext cx="467545" cy="357504"/>
            </a:xfrm>
            <a:prstGeom prst="rect">
              <a:avLst/>
            </a:prstGeom>
          </p:spPr>
          <p:txBody>
            <a:bodyPr vert="horz" lIns="84899" tIns="42451" rIns="84899" bIns="42451" rtlCol="0" anchor="ctr"/>
            <a:lstStyle/>
            <a:p>
              <a:pPr defTabSz="914354">
                <a:defRPr/>
              </a:pPr>
              <a:r>
                <a:rPr lang="ru-RU" sz="2800" dirty="0" smtClean="0">
                  <a:solidFill>
                    <a:prstClr val="black"/>
                  </a:solidFill>
                  <a:latin typeface="Cambria" pitchFamily="18" charset="0"/>
                </a:rPr>
                <a:t>17</a:t>
              </a:r>
              <a:endParaRPr lang="ru-RU" sz="2800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8439202" y="4610260"/>
              <a:ext cx="0" cy="27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5770" y="0"/>
            <a:ext cx="12234983" cy="680483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05248" y="135609"/>
            <a:ext cx="10945216" cy="47067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 smtClean="0">
                <a:latin typeface="Cambria" panose="02040503050406030204" pitchFamily="18" charset="0"/>
                <a:ea typeface="+mj-ea"/>
                <a:cs typeface="+mj-cs"/>
              </a:rPr>
              <a:t>ОСОБЕННОСТИ КАДРОВОЙ ПОЛИТИКИ В СОВРЕМЕННЫХ УСЛОВИЯХ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753" y="103443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</a:rPr>
              <a:t>УКАЗ</a:t>
            </a:r>
            <a:endParaRPr lang="ru-RU" sz="1600" b="1" dirty="0">
              <a:latin typeface="Arial" panose="020B0604020202020204" pitchFamily="34" charset="0"/>
            </a:endParaRPr>
          </a:p>
          <a:p>
            <a:pPr algn="ctr"/>
            <a:r>
              <a:rPr lang="ru-RU" sz="1600" b="1" dirty="0">
                <a:latin typeface="Arial" panose="020B0604020202020204" pitchFamily="34" charset="0"/>
              </a:rPr>
              <a:t>ПРЕЗИДЕНТА РОССИЙСКОЙ </a:t>
            </a:r>
            <a:r>
              <a:rPr lang="ru-RU" sz="1600" b="1" dirty="0" smtClean="0">
                <a:latin typeface="Arial" panose="020B0604020202020204" pitchFamily="34" charset="0"/>
              </a:rPr>
              <a:t>ФЕДЕРАЦИИ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</a:rPr>
              <a:t>от 16 августа 2023 г. № 611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</a:rPr>
              <a:t>«ОБ ОБЕСПЕЧЕНИИ СОЦИАЛЬНЫХ </a:t>
            </a:r>
            <a:r>
              <a:rPr lang="ru-RU" sz="1600" b="1" dirty="0">
                <a:latin typeface="Arial" panose="020B0604020202020204" pitchFamily="34" charset="0"/>
              </a:rPr>
              <a:t>ГАРАНТИЙ ОТДЕЛЬНЫМ КАТЕГОРИЯМ </a:t>
            </a:r>
            <a:endParaRPr lang="ru-RU" sz="1600" b="1" dirty="0" smtClean="0">
              <a:latin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Arial" panose="020B0604020202020204" pitchFamily="34" charset="0"/>
              </a:rPr>
              <a:t>ГРАЖДАН РОССИЙСКОЙ ФЕДЕРАЦИИ»</a:t>
            </a:r>
            <a:endParaRPr lang="ru-RU" sz="1600" b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5314" y="3364532"/>
            <a:ext cx="106772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стаж </a:t>
            </a:r>
            <a:r>
              <a:rPr lang="ru-RU" dirty="0"/>
              <a:t>засчитываются периоды замещения </a:t>
            </a:r>
            <a:r>
              <a:rPr lang="ru-RU" dirty="0" smtClean="0"/>
              <a:t>должностей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за исключением: </a:t>
            </a:r>
          </a:p>
          <a:p>
            <a:pPr algn="just"/>
            <a:r>
              <a:rPr lang="ru-RU" dirty="0" smtClean="0"/>
              <a:t>- периодов </a:t>
            </a:r>
            <a:r>
              <a:rPr lang="ru-RU" dirty="0"/>
              <a:t>службы в воинских и иных формированиях, признанных в соответствии с законодательством Российской Федерации </a:t>
            </a:r>
            <a:r>
              <a:rPr lang="ru-RU" dirty="0" smtClean="0"/>
              <a:t>террористическими;</a:t>
            </a:r>
          </a:p>
          <a:p>
            <a:pPr algn="just"/>
            <a:r>
              <a:rPr lang="ru-RU" dirty="0" smtClean="0"/>
              <a:t>- периодов </a:t>
            </a:r>
            <a:r>
              <a:rPr lang="ru-RU" dirty="0"/>
              <a:t>добровольного членства в организациях, признанных в соответствии с законодательством Российской Федерации </a:t>
            </a:r>
            <a:r>
              <a:rPr lang="ru-RU" dirty="0" smtClean="0"/>
              <a:t>экстремистскими; 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- периодов </a:t>
            </a:r>
            <a:r>
              <a:rPr lang="ru-RU" dirty="0">
                <a:solidFill>
                  <a:srgbClr val="FF0000"/>
                </a:solidFill>
              </a:rPr>
              <a:t>участия в противоправных действиях против Донецкой Народной Республики, Луганской Народной Республики и их </a:t>
            </a:r>
            <a:r>
              <a:rPr lang="ru-RU" dirty="0" smtClean="0">
                <a:solidFill>
                  <a:srgbClr val="FF0000"/>
                </a:solidFill>
              </a:rPr>
              <a:t>населения; 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- периодов </a:t>
            </a:r>
            <a:r>
              <a:rPr lang="ru-RU" dirty="0">
                <a:solidFill>
                  <a:srgbClr val="FF0000"/>
                </a:solidFill>
              </a:rPr>
              <a:t>участия в боевых действиях в составе вооруженных сил и других формирований Украины против Российской </a:t>
            </a:r>
            <a:r>
              <a:rPr lang="ru-RU" dirty="0" smtClean="0">
                <a:solidFill>
                  <a:srgbClr val="FF0000"/>
                </a:solidFill>
              </a:rPr>
              <a:t>Федерации</a:t>
            </a:r>
            <a:r>
              <a:rPr lang="ru-RU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13110" y="1034431"/>
            <a:ext cx="55237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определение соответствия граждан </a:t>
            </a:r>
            <a:r>
              <a:rPr lang="ru-RU" dirty="0"/>
              <a:t>Российской Федерации, ранее состоявших в гражданстве Украины и получивших гражданство Российской Федерации начиная с 24 февраля 2022 г., претендующих на замещение должностей государственной гражданской службы Российской Федерации, квалификационным требованиям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9249" y="1034431"/>
            <a:ext cx="4935007" cy="185546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ашивка 14"/>
          <p:cNvSpPr/>
          <p:nvPr/>
        </p:nvSpPr>
        <p:spPr>
          <a:xfrm>
            <a:off x="5769817" y="1753680"/>
            <a:ext cx="578659" cy="592826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89512" y="3331367"/>
            <a:ext cx="11139271" cy="2884065"/>
          </a:xfrm>
          <a:prstGeom prst="round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8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305248" y="680483"/>
            <a:ext cx="72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9848223" y="6260019"/>
            <a:ext cx="2179879" cy="442590"/>
            <a:chOff x="7111845" y="4555553"/>
            <a:chExt cx="1799515" cy="365031"/>
          </a:xfrm>
        </p:grpSpPr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7111845" y="4579974"/>
              <a:ext cx="1316111" cy="340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Номер слайда 13"/>
            <p:cNvSpPr txBox="1">
              <a:spLocks/>
            </p:cNvSpPr>
            <p:nvPr/>
          </p:nvSpPr>
          <p:spPr>
            <a:xfrm>
              <a:off x="8443815" y="4555553"/>
              <a:ext cx="467545" cy="357504"/>
            </a:xfrm>
            <a:prstGeom prst="rect">
              <a:avLst/>
            </a:prstGeom>
          </p:spPr>
          <p:txBody>
            <a:bodyPr vert="horz" lIns="84899" tIns="42451" rIns="84899" bIns="42451" rtlCol="0" anchor="ctr"/>
            <a:lstStyle/>
            <a:p>
              <a:pPr defTabSz="914354">
                <a:defRPr/>
              </a:pPr>
              <a:r>
                <a:rPr lang="ru-RU" sz="2800" dirty="0" smtClean="0">
                  <a:solidFill>
                    <a:prstClr val="black"/>
                  </a:solidFill>
                  <a:latin typeface="Cambria" pitchFamily="18" charset="0"/>
                </a:rPr>
                <a:t>17</a:t>
              </a:r>
              <a:endParaRPr lang="ru-RU" sz="2800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8439202" y="4610260"/>
              <a:ext cx="0" cy="27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5770" y="0"/>
            <a:ext cx="12234983" cy="680483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05248" y="135610"/>
            <a:ext cx="10945216" cy="4491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 smtClean="0">
                <a:latin typeface="Cambria" panose="02040503050406030204" pitchFamily="18" charset="0"/>
                <a:ea typeface="+mj-ea"/>
                <a:cs typeface="+mj-cs"/>
              </a:rPr>
              <a:t>ЗАКЛЮЧЕНИЕ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21" name="Заголовок 42"/>
          <p:cNvSpPr>
            <a:spLocks noGrp="1"/>
          </p:cNvSpPr>
          <p:nvPr>
            <p:ph type="title"/>
          </p:nvPr>
        </p:nvSpPr>
        <p:spPr>
          <a:xfrm>
            <a:off x="6141036" y="4166416"/>
            <a:ext cx="5504954" cy="1325563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за внимание! </a:t>
            </a:r>
            <a:endParaRPr lang="ru-RU" sz="80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V="1">
            <a:off x="0" y="-45721"/>
            <a:ext cx="12192000" cy="803890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9807" y="111839"/>
            <a:ext cx="7693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b="1" dirty="0" smtClean="0">
                <a:latin typeface="Cambria" panose="02040503050406030204" pitchFamily="18" charset="0"/>
              </a:rPr>
              <a:t>ТЕОРЕТИЧЕСКИЕ ПОДХОДЫ И ПРКТИЧЕСКАЯ СВЯЗЬ</a:t>
            </a:r>
          </a:p>
          <a:p>
            <a:pPr>
              <a:spcBef>
                <a:spcPct val="0"/>
              </a:spcBef>
              <a:defRPr/>
            </a:pPr>
            <a:r>
              <a:rPr lang="ru-RU" b="1" dirty="0" smtClean="0">
                <a:latin typeface="Cambria" panose="02040503050406030204" pitchFamily="18" charset="0"/>
              </a:rPr>
              <a:t>ГОСУДАРСТВЕННОЙ ГРАЖДАНСКОЙ И МУНИЦИПАЛЬНОЙ СЛУЖБЫ</a:t>
            </a:r>
            <a:endParaRPr lang="ru-RU" b="1" dirty="0">
              <a:latin typeface="Cambria" panose="020405030504060302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81354" y="758170"/>
            <a:ext cx="72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3"/>
          <p:cNvSpPr txBox="1">
            <a:spLocks/>
          </p:cNvSpPr>
          <p:nvPr/>
        </p:nvSpPr>
        <p:spPr>
          <a:xfrm>
            <a:off x="11568607" y="6309320"/>
            <a:ext cx="384044" cy="476672"/>
          </a:xfrm>
          <a:prstGeom prst="rect">
            <a:avLst/>
          </a:prstGeom>
        </p:spPr>
        <p:txBody>
          <a:bodyPr vert="horz" lIns="84900" tIns="42450" rIns="84900" bIns="42450" rtlCol="0" anchor="ctr"/>
          <a:lstStyle/>
          <a:p>
            <a:pPr algn="r">
              <a:defRPr/>
            </a:pPr>
            <a:r>
              <a:rPr lang="ru-RU" sz="2800" dirty="0" smtClean="0">
                <a:latin typeface="Cambria" pitchFamily="18" charset="0"/>
              </a:rPr>
              <a:t>7</a:t>
            </a:r>
            <a:endParaRPr lang="ru-RU" sz="2800" dirty="0">
              <a:latin typeface="Cambria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1568608" y="6381368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859226" y="6354878"/>
            <a:ext cx="1594298" cy="41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3968" t="15538" r="4047" b="12645"/>
          <a:stretch/>
        </p:blipFill>
        <p:spPr>
          <a:xfrm>
            <a:off x="156540" y="1350830"/>
            <a:ext cx="5952393" cy="37732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281354" y="964437"/>
            <a:ext cx="1293177" cy="278428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 smtClean="0">
                <a:solidFill>
                  <a:schemeClr val="bg1"/>
                </a:solidFill>
                <a:latin typeface="Cambria" pitchFamily="18" charset="0"/>
              </a:rPr>
              <a:t> 2018 год</a:t>
            </a:r>
            <a:endParaRPr lang="ru-RU" sz="1600" kern="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6183885" y="2960084"/>
            <a:ext cx="759550" cy="1040815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7114837" y="1686108"/>
            <a:ext cx="2032717" cy="3200400"/>
          </a:xfrm>
          <a:prstGeom prst="homePlate">
            <a:avLst/>
          </a:prstGeom>
          <a:gradFill>
            <a:gsLst>
              <a:gs pos="19000">
                <a:srgbClr val="838300"/>
              </a:gs>
              <a:gs pos="77000">
                <a:srgbClr val="FFFFCD"/>
              </a:gs>
              <a:gs pos="0">
                <a:schemeClr val="tx1">
                  <a:lumMod val="40000"/>
                </a:schemeClr>
              </a:gs>
              <a:gs pos="50000">
                <a:srgbClr val="FFFF00"/>
              </a:gs>
              <a:gs pos="100000">
                <a:schemeClr val="bg1"/>
              </a:gs>
            </a:gsLst>
            <a:lin ang="5400000" scaled="0"/>
          </a:gra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ПРАВОВЫЕ ОСНОВЫ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9425861" y="1727562"/>
            <a:ext cx="2492691" cy="914399"/>
          </a:xfrm>
          <a:prstGeom prst="homePlat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ИДЕОЛОГИЯ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9425861" y="2829054"/>
            <a:ext cx="2526790" cy="914399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МЕТОДОЛОГИЯ</a:t>
            </a:r>
            <a:endParaRPr lang="ru-RU" b="1" dirty="0"/>
          </a:p>
        </p:txBody>
      </p:sp>
      <p:sp>
        <p:nvSpPr>
          <p:cNvPr id="22" name="Пятиугольник 21"/>
          <p:cNvSpPr/>
          <p:nvPr/>
        </p:nvSpPr>
        <p:spPr>
          <a:xfrm>
            <a:off x="9405427" y="3930546"/>
            <a:ext cx="2526790" cy="914399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ТЕХНОЛОГИЯ</a:t>
            </a:r>
            <a:endParaRPr lang="ru-RU" b="1" dirty="0"/>
          </a:p>
        </p:txBody>
      </p:sp>
      <p:sp>
        <p:nvSpPr>
          <p:cNvPr id="23" name="Вертикальный свиток 22"/>
          <p:cNvSpPr/>
          <p:nvPr/>
        </p:nvSpPr>
        <p:spPr>
          <a:xfrm>
            <a:off x="3023713" y="5311198"/>
            <a:ext cx="8908504" cy="915588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ПОСТУПЛЕНИЕ, ПРОХОЖДЕНИЕ, ПРЕКРАЩЕНИЕ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ГОСУДАРСТВЕННОЙ ГРАЖДАНСКОЙ И МУНИЦИПАЛЬНОЙ СЛУЖБЫ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54043" y="5438336"/>
            <a:ext cx="984900" cy="278428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 smtClean="0">
                <a:solidFill>
                  <a:schemeClr val="bg1"/>
                </a:solidFill>
                <a:latin typeface="Cambria" pitchFamily="18" charset="0"/>
              </a:rPr>
              <a:t> 79</a:t>
            </a:r>
            <a:r>
              <a:rPr lang="en-US" sz="1600" kern="0" dirty="0" smtClean="0">
                <a:solidFill>
                  <a:schemeClr val="bg1"/>
                </a:solidFill>
                <a:latin typeface="Cambria" pitchFamily="18" charset="0"/>
              </a:rPr>
              <a:t>-</a:t>
            </a:r>
            <a:r>
              <a:rPr lang="ru-RU" sz="1600" kern="0" dirty="0" smtClean="0">
                <a:solidFill>
                  <a:schemeClr val="bg1"/>
                </a:solidFill>
                <a:latin typeface="Cambria" pitchFamily="18" charset="0"/>
              </a:rPr>
              <a:t>ФЗ</a:t>
            </a:r>
            <a:endParaRPr lang="ru-RU" sz="1600" kern="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54043" y="5891781"/>
            <a:ext cx="984900" cy="278428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 smtClean="0">
                <a:solidFill>
                  <a:schemeClr val="bg1"/>
                </a:solidFill>
                <a:latin typeface="Cambria" pitchFamily="18" charset="0"/>
              </a:rPr>
              <a:t> 25</a:t>
            </a:r>
            <a:r>
              <a:rPr lang="en-US" sz="1600" kern="0" dirty="0" smtClean="0">
                <a:solidFill>
                  <a:schemeClr val="bg1"/>
                </a:solidFill>
                <a:latin typeface="Cambria" pitchFamily="18" charset="0"/>
              </a:rPr>
              <a:t>-</a:t>
            </a:r>
            <a:r>
              <a:rPr lang="ru-RU" sz="1600" kern="0" dirty="0" smtClean="0">
                <a:solidFill>
                  <a:schemeClr val="bg1"/>
                </a:solidFill>
                <a:latin typeface="Cambria" pitchFamily="18" charset="0"/>
              </a:rPr>
              <a:t>ФЗ</a:t>
            </a:r>
            <a:endParaRPr lang="ru-RU" sz="1600" kern="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5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V="1">
            <a:off x="0" y="-62358"/>
            <a:ext cx="12192000" cy="820527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0712" y="1118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b="1" dirty="0" smtClean="0">
                <a:latin typeface="Cambria" panose="02040503050406030204" pitchFamily="18" charset="0"/>
              </a:rPr>
              <a:t>УЧАСТИЕ МИНТРУДА РОССИИ В МЕРОПРИЯТИХ</a:t>
            </a:r>
          </a:p>
          <a:p>
            <a:pPr>
              <a:spcBef>
                <a:spcPct val="0"/>
              </a:spcBef>
              <a:defRPr/>
            </a:pPr>
            <a:r>
              <a:rPr lang="ru-RU" b="1" dirty="0" smtClean="0">
                <a:latin typeface="Cambria" panose="02040503050406030204" pitchFamily="18" charset="0"/>
              </a:rPr>
              <a:t>ПО РАЗВИТИЮ МУНИЦИПАЛЬНОЙ СЛУЖБЫ</a:t>
            </a:r>
            <a:endParaRPr lang="ru-RU" b="1" dirty="0">
              <a:latin typeface="Cambria" panose="020405030504060302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60712" y="758170"/>
            <a:ext cx="72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3"/>
          <p:cNvSpPr txBox="1">
            <a:spLocks/>
          </p:cNvSpPr>
          <p:nvPr/>
        </p:nvSpPr>
        <p:spPr>
          <a:xfrm>
            <a:off x="11568607" y="6309320"/>
            <a:ext cx="384044" cy="476672"/>
          </a:xfrm>
          <a:prstGeom prst="rect">
            <a:avLst/>
          </a:prstGeom>
        </p:spPr>
        <p:txBody>
          <a:bodyPr vert="horz" lIns="84900" tIns="42450" rIns="84900" bIns="42450" rtlCol="0" anchor="ctr"/>
          <a:lstStyle/>
          <a:p>
            <a:pPr algn="r">
              <a:defRPr/>
            </a:pPr>
            <a:r>
              <a:rPr lang="ru-RU" sz="2800" dirty="0" smtClean="0">
                <a:latin typeface="Cambria" pitchFamily="18" charset="0"/>
              </a:rPr>
              <a:t>7</a:t>
            </a:r>
            <a:endParaRPr lang="ru-RU" sz="2800" dirty="0">
              <a:latin typeface="Cambria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1568608" y="6381368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864703" y="1181506"/>
            <a:ext cx="4651514" cy="1056024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829409" y="6412215"/>
            <a:ext cx="1594298" cy="41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82215" y="1227480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муниципальный форум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«Малая Родина – сила России»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51897" y="1195932"/>
            <a:ext cx="3980000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Панельная дискуссия: «Сила в людях»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6122" y="1848834"/>
            <a:ext cx="189837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января 2024 г.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15482" y="1621668"/>
            <a:ext cx="4401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Круглый стол: Меры социальной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поддержки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муниципальных служащих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64703" y="2899141"/>
            <a:ext cx="47310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Совет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 местному самоуправлению при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Совете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Федерации Федерального Собрания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Российской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Федерации</a:t>
            </a:r>
            <a:endParaRPr lang="ru-RU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60149" y="2660865"/>
            <a:ext cx="4710320" cy="129490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095425" y="3469888"/>
            <a:ext cx="5441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«Повышение качества муниципального управления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июня 2023 г.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95425" y="2606389"/>
            <a:ext cx="56138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«Актуальные вопросы развития кадрового потенциала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рганов местного самоуправления»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января 2022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0149" y="4493878"/>
            <a:ext cx="4710320" cy="93785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64703" y="4619210"/>
            <a:ext cx="4731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Федеральный проектный офис «Муниципалитеты новых регионов»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166113" y="4493878"/>
            <a:ext cx="36675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Образовательная программа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Команда Донбасса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Новороссии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Муниципальный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уровень» </a:t>
            </a:r>
            <a:endParaRPr lang="ru-RU" dirty="0"/>
          </a:p>
        </p:txBody>
      </p:sp>
      <p:sp>
        <p:nvSpPr>
          <p:cNvPr id="25" name="Горизонтальный свиток 24"/>
          <p:cNvSpPr/>
          <p:nvPr/>
        </p:nvSpPr>
        <p:spPr>
          <a:xfrm>
            <a:off x="2357803" y="5653344"/>
            <a:ext cx="2204148" cy="9904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КОМПЕТЕНЦИИ И </a:t>
            </a:r>
          </a:p>
          <a:p>
            <a:pPr algn="ctr"/>
            <a:r>
              <a:rPr lang="ru-RU" b="1" dirty="0" smtClean="0"/>
              <a:t>РАВНЫЙ ДОСТУП</a:t>
            </a:r>
            <a:endParaRPr lang="ru-RU" b="1" dirty="0"/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4684678" y="5628210"/>
            <a:ext cx="2204148" cy="9904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ОЦЕНКА И </a:t>
            </a:r>
          </a:p>
          <a:p>
            <a:pPr algn="ctr"/>
            <a:r>
              <a:rPr lang="ru-RU" b="1" dirty="0" smtClean="0"/>
              <a:t>МОТИВАЦИЯ</a:t>
            </a:r>
            <a:endParaRPr lang="ru-RU" b="1" dirty="0"/>
          </a:p>
        </p:txBody>
      </p:sp>
      <p:sp>
        <p:nvSpPr>
          <p:cNvPr id="27" name="Горизонтальный свиток 26"/>
          <p:cNvSpPr/>
          <p:nvPr/>
        </p:nvSpPr>
        <p:spPr>
          <a:xfrm>
            <a:off x="7010191" y="5557066"/>
            <a:ext cx="2576487" cy="9904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ПРОФЕССИОНАЛЬНОЕ </a:t>
            </a:r>
          </a:p>
          <a:p>
            <a:pPr algn="ctr"/>
            <a:r>
              <a:rPr lang="ru-RU" b="1" dirty="0" smtClean="0"/>
              <a:t>РАЗВИТИЕ</a:t>
            </a:r>
            <a:endParaRPr lang="ru-RU" b="1" dirty="0"/>
          </a:p>
        </p:txBody>
      </p:sp>
      <p:sp>
        <p:nvSpPr>
          <p:cNvPr id="28" name="Горизонтальный свиток 27"/>
          <p:cNvSpPr/>
          <p:nvPr/>
        </p:nvSpPr>
        <p:spPr>
          <a:xfrm>
            <a:off x="9731578" y="5489256"/>
            <a:ext cx="2204148" cy="9904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ПРАВА И </a:t>
            </a:r>
          </a:p>
          <a:p>
            <a:pPr algn="ctr"/>
            <a:r>
              <a:rPr lang="ru-RU" b="1" dirty="0" smtClean="0"/>
              <a:t>ГАРАНТИИ</a:t>
            </a:r>
            <a:endParaRPr lang="ru-RU" b="1" dirty="0"/>
          </a:p>
        </p:txBody>
      </p:sp>
      <p:sp>
        <p:nvSpPr>
          <p:cNvPr id="29" name="Горизонтальный свиток 28"/>
          <p:cNvSpPr/>
          <p:nvPr/>
        </p:nvSpPr>
        <p:spPr>
          <a:xfrm>
            <a:off x="45406" y="5664236"/>
            <a:ext cx="2204148" cy="9904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ПОДГОТОВКА </a:t>
            </a:r>
          </a:p>
          <a:p>
            <a:pPr algn="ctr"/>
            <a:r>
              <a:rPr lang="ru-RU" b="1" dirty="0" smtClean="0"/>
              <a:t>КАДРОВ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264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701122"/>
            <a:ext cx="649084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194007" y="156471"/>
            <a:ext cx="12192000" cy="46464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НОРМАТИВНОЕ ПРАВОВОЕ РАЗВИТИЕ ГРАЖДАНСКОЙ СЛУЖБЫ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-19610"/>
            <a:ext cx="12191999" cy="709272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677400" y="6357878"/>
            <a:ext cx="1754814" cy="45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11568608" y="6381368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568608" y="6330535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ambria" pitchFamily="18" charset="0"/>
              </a:rPr>
              <a:t>1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3278" y="1053365"/>
            <a:ext cx="59745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ea typeface="Times New Roman" panose="02020603050405020304" pitchFamily="18" charset="0"/>
              </a:rPr>
              <a:t>ФЕДЕРАЛЬНЫЙ ЗАКОН № 645-ФЗ от 29 декабря 2022 г.</a:t>
            </a:r>
          </a:p>
          <a:p>
            <a:pPr algn="ctr"/>
            <a:r>
              <a:rPr lang="ru-RU" sz="1400" dirty="0" smtClean="0">
                <a:ea typeface="Times New Roman" panose="02020603050405020304" pitchFamily="18" charset="0"/>
              </a:rPr>
              <a:t>«О </a:t>
            </a:r>
            <a:r>
              <a:rPr lang="ru-RU" sz="1400" dirty="0">
                <a:ea typeface="Times New Roman" panose="02020603050405020304" pitchFamily="18" charset="0"/>
              </a:rPr>
              <a:t>внесении изменений в </a:t>
            </a:r>
            <a:r>
              <a:rPr lang="ru-RU" sz="1400" dirty="0" smtClean="0">
                <a:ea typeface="Times New Roman" panose="02020603050405020304" pitchFamily="18" charset="0"/>
              </a:rPr>
              <a:t>Федеральный </a:t>
            </a:r>
            <a:r>
              <a:rPr lang="ru-RU" sz="1400" dirty="0">
                <a:ea typeface="Times New Roman" panose="02020603050405020304" pitchFamily="18" charset="0"/>
              </a:rPr>
              <a:t>закон </a:t>
            </a:r>
            <a:r>
              <a:rPr lang="ru-RU" sz="1400" dirty="0" smtClean="0">
                <a:ea typeface="Times New Roman" panose="02020603050405020304" pitchFamily="18" charset="0"/>
              </a:rPr>
              <a:t>«О </a:t>
            </a:r>
            <a:r>
              <a:rPr lang="ru-RU" sz="1400" dirty="0">
                <a:ea typeface="Times New Roman" panose="02020603050405020304" pitchFamily="18" charset="0"/>
              </a:rPr>
              <a:t>государственной гражданской службе Российской </a:t>
            </a:r>
            <a:r>
              <a:rPr lang="ru-RU" sz="1400" dirty="0" smtClean="0">
                <a:ea typeface="Times New Roman" panose="02020603050405020304" pitchFamily="18" charset="0"/>
              </a:rPr>
              <a:t>Федерации»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1224" y="1031578"/>
            <a:ext cx="5438592" cy="8027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86773" y="1663101"/>
            <a:ext cx="5045441" cy="39171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Оценка профессионального уровня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6217" y="3404302"/>
            <a:ext cx="5475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ea typeface="Times New Roman" panose="02020603050405020304" pitchFamily="18" charset="0"/>
              </a:rPr>
              <a:t>ФЕДЕРАЛЬНЫЙ ЗАКОН № 605-ФЗ от 19 декабря 2023 г.</a:t>
            </a:r>
          </a:p>
          <a:p>
            <a:pPr algn="ctr"/>
            <a:r>
              <a:rPr lang="ru-RU" sz="1400" dirty="0" smtClean="0">
                <a:ea typeface="Times New Roman" panose="02020603050405020304" pitchFamily="18" charset="0"/>
              </a:rPr>
              <a:t>«</a:t>
            </a:r>
            <a:r>
              <a:rPr lang="ru-RU" sz="1400" dirty="0"/>
              <a:t>О внесении изменений в Федеральный закон </a:t>
            </a:r>
            <a:r>
              <a:rPr lang="ru-RU" sz="1400" dirty="0" smtClean="0"/>
              <a:t>«О </a:t>
            </a:r>
            <a:r>
              <a:rPr lang="ru-RU" sz="1400" dirty="0"/>
              <a:t>государственной гражданской службе Российской </a:t>
            </a:r>
            <a:r>
              <a:rPr lang="ru-RU" sz="1400" dirty="0" smtClean="0"/>
              <a:t>Федерации» </a:t>
            </a:r>
            <a:r>
              <a:rPr lang="ru-RU" sz="1400" dirty="0"/>
              <a:t>и статью 8 Федерального закона </a:t>
            </a:r>
            <a:r>
              <a:rPr lang="ru-RU" sz="1400" dirty="0" smtClean="0"/>
              <a:t>«О </a:t>
            </a:r>
            <a:r>
              <a:rPr lang="ru-RU" sz="1400" dirty="0"/>
              <a:t>противодействии </a:t>
            </a:r>
            <a:r>
              <a:rPr lang="ru-RU" sz="1400" dirty="0" smtClean="0"/>
              <a:t>коррупции»</a:t>
            </a:r>
            <a:endParaRPr lang="ru-RU" sz="14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58067" y="3700702"/>
            <a:ext cx="5074147" cy="36643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Федеральный кадровый резерв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75351" y="3345115"/>
            <a:ext cx="5438592" cy="9515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93643" y="2201562"/>
            <a:ext cx="5438592" cy="972251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57060" y="2210635"/>
            <a:ext cx="5475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ea typeface="Times New Roman" panose="02020603050405020304" pitchFamily="18" charset="0"/>
              </a:rPr>
              <a:t>ФЕДЕРАЛЬНЫЙ ЗАКОН № 5</a:t>
            </a:r>
            <a:r>
              <a:rPr lang="en-US" sz="1400" b="1" dirty="0" smtClean="0">
                <a:ea typeface="Times New Roman" panose="02020603050405020304" pitchFamily="18" charset="0"/>
              </a:rPr>
              <a:t>94</a:t>
            </a:r>
            <a:r>
              <a:rPr lang="ru-RU" sz="1400" b="1" dirty="0" smtClean="0">
                <a:ea typeface="Times New Roman" panose="02020603050405020304" pitchFamily="18" charset="0"/>
              </a:rPr>
              <a:t>-ФЗ от 1</a:t>
            </a:r>
            <a:r>
              <a:rPr lang="en-US" sz="1400" b="1" dirty="0" smtClean="0">
                <a:ea typeface="Times New Roman" panose="02020603050405020304" pitchFamily="18" charset="0"/>
              </a:rPr>
              <a:t>2</a:t>
            </a:r>
            <a:r>
              <a:rPr lang="ru-RU" sz="1400" b="1" dirty="0" smtClean="0">
                <a:ea typeface="Times New Roman" panose="02020603050405020304" pitchFamily="18" charset="0"/>
              </a:rPr>
              <a:t> декабря 2023 г.</a:t>
            </a:r>
          </a:p>
          <a:p>
            <a:pPr algn="ctr"/>
            <a:r>
              <a:rPr lang="ru-RU" sz="1400" dirty="0" smtClean="0">
                <a:ea typeface="Times New Roman" panose="02020603050405020304" pitchFamily="18" charset="0"/>
              </a:rPr>
              <a:t>«</a:t>
            </a:r>
            <a:r>
              <a:rPr lang="ru-RU" sz="1400" dirty="0"/>
              <a:t>О внесении изменений в статью 12 Федерального закона </a:t>
            </a:r>
            <a:r>
              <a:rPr lang="ru-RU" sz="1400" dirty="0" smtClean="0"/>
              <a:t>«О </a:t>
            </a:r>
            <a:r>
              <a:rPr lang="ru-RU" sz="1400" dirty="0"/>
              <a:t>системе государственной службы Российской </a:t>
            </a:r>
            <a:r>
              <a:rPr lang="ru-RU" sz="1400" dirty="0" smtClean="0"/>
              <a:t>Федерации» </a:t>
            </a:r>
            <a:r>
              <a:rPr lang="ru-RU" sz="1400" dirty="0"/>
              <a:t>и отдельные законодательные акты Российской </a:t>
            </a:r>
            <a:r>
              <a:rPr lang="ru-RU" sz="1400" dirty="0" smtClean="0"/>
              <a:t>Федерации»</a:t>
            </a:r>
            <a:endParaRPr lang="ru-RU" sz="14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370996" y="2179407"/>
            <a:ext cx="5076993" cy="4940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Единая форма анкеты для всех видов государственной службы и муниципальной службы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04027" y="4409167"/>
            <a:ext cx="5438592" cy="11695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11224" y="4428522"/>
            <a:ext cx="55433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ea typeface="Times New Roman" panose="02020603050405020304" pitchFamily="18" charset="0"/>
              </a:rPr>
              <a:t>ФЕДЕРАЛЬНЫЙ ЗАКОН № </a:t>
            </a:r>
            <a:r>
              <a:rPr lang="ru-RU" sz="1400" b="1" dirty="0">
                <a:ea typeface="Times New Roman" panose="02020603050405020304" pitchFamily="18" charset="0"/>
              </a:rPr>
              <a:t>1</a:t>
            </a:r>
            <a:r>
              <a:rPr lang="ru-RU" sz="1400" b="1" dirty="0" smtClean="0">
                <a:ea typeface="Times New Roman" panose="02020603050405020304" pitchFamily="18" charset="0"/>
              </a:rPr>
              <a:t>0-ФЗ от 14 февраля 2024 г.</a:t>
            </a:r>
          </a:p>
          <a:p>
            <a:pPr algn="ctr"/>
            <a:r>
              <a:rPr lang="ru-RU" sz="1400" b="1" dirty="0" smtClean="0">
                <a:ea typeface="Times New Roman" panose="02020603050405020304" pitchFamily="18" charset="0"/>
              </a:rPr>
              <a:t>«</a:t>
            </a:r>
            <a:r>
              <a:rPr lang="ru-RU" sz="1400" dirty="0"/>
              <a:t>О внесении изменений </a:t>
            </a:r>
            <a:r>
              <a:rPr lang="ru-RU" sz="1400" dirty="0" smtClean="0"/>
              <a:t>в статью 12.1 Федерального закона «О системе государственной службы Российской </a:t>
            </a:r>
            <a:r>
              <a:rPr lang="ru-RU" sz="1400" dirty="0"/>
              <a:t>Ф</a:t>
            </a:r>
            <a:r>
              <a:rPr lang="ru-RU" sz="1400" dirty="0" smtClean="0"/>
              <a:t>едерации" и статью 53.1 Федерального закона «О государственной гражданской службе</a:t>
            </a:r>
          </a:p>
          <a:p>
            <a:pPr algn="ctr"/>
            <a:r>
              <a:rPr lang="ru-RU" sz="1400" dirty="0"/>
              <a:t>Р</a:t>
            </a:r>
            <a:r>
              <a:rPr lang="ru-RU" sz="1400" dirty="0" smtClean="0"/>
              <a:t>оссийской </a:t>
            </a:r>
            <a:r>
              <a:rPr lang="ru-RU" sz="1400" dirty="0"/>
              <a:t>Ф</a:t>
            </a:r>
            <a:r>
              <a:rPr lang="ru-RU" sz="1400" dirty="0" smtClean="0"/>
              <a:t>едерации»</a:t>
            </a:r>
            <a:endParaRPr lang="ru-RU" sz="14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420987" y="4557906"/>
            <a:ext cx="4977009" cy="71867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Исключение положения о преимущественном праве на поступление на государственную гражданскую службу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355221" y="2752872"/>
            <a:ext cx="5076993" cy="50259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Проверка сведений, представляемых при поступлении и прохождении гражданской службы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95909" y="1229612"/>
            <a:ext cx="5045441" cy="39171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Проверка соответствия квалификационным требованиям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395909" y="786558"/>
            <a:ext cx="5045441" cy="39171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Поиск и привлечение кадров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06456" y="5751747"/>
            <a:ext cx="55433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ea typeface="Times New Roman" panose="02020603050405020304" pitchFamily="18" charset="0"/>
              </a:rPr>
              <a:t>ФЕДЕРАЛЬНЫЙ ЗАКОН № 87-ФЗ от 22 апреля 2024 г.</a:t>
            </a:r>
          </a:p>
          <a:p>
            <a:pPr algn="ctr"/>
            <a:r>
              <a:rPr lang="ru-RU" sz="1400" b="1" dirty="0" smtClean="0">
                <a:ea typeface="Times New Roman" panose="02020603050405020304" pitchFamily="18" charset="0"/>
              </a:rPr>
              <a:t>«</a:t>
            </a:r>
            <a:r>
              <a:rPr lang="ru-RU" sz="1400" dirty="0"/>
              <a:t>О внесении изменений </a:t>
            </a:r>
            <a:r>
              <a:rPr lang="ru-RU" sz="1400" dirty="0" smtClean="0"/>
              <a:t>в Федеральный закон «О государственной гражданской службе Российской </a:t>
            </a:r>
            <a:r>
              <a:rPr lang="ru-RU" sz="1400" dirty="0"/>
              <a:t>Ф</a:t>
            </a:r>
            <a:r>
              <a:rPr lang="ru-RU" sz="1400" dirty="0" smtClean="0"/>
              <a:t>едерации»</a:t>
            </a:r>
            <a:endParaRPr lang="ru-RU" sz="14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386773" y="5787660"/>
            <a:ext cx="5076993" cy="50259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Уточнение оснований и расширение практики назначения в порядке перевода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75351" y="5756115"/>
            <a:ext cx="5438592" cy="8027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23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305248" y="680483"/>
            <a:ext cx="72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9848223" y="6260019"/>
            <a:ext cx="2179879" cy="442590"/>
            <a:chOff x="7111845" y="4555553"/>
            <a:chExt cx="1799515" cy="365031"/>
          </a:xfrm>
        </p:grpSpPr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7111845" y="4579974"/>
              <a:ext cx="1316111" cy="340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Номер слайда 13"/>
            <p:cNvSpPr txBox="1">
              <a:spLocks/>
            </p:cNvSpPr>
            <p:nvPr/>
          </p:nvSpPr>
          <p:spPr>
            <a:xfrm>
              <a:off x="8443815" y="4555553"/>
              <a:ext cx="467545" cy="357504"/>
            </a:xfrm>
            <a:prstGeom prst="rect">
              <a:avLst/>
            </a:prstGeom>
          </p:spPr>
          <p:txBody>
            <a:bodyPr vert="horz" lIns="84899" tIns="42451" rIns="84899" bIns="42451" rtlCol="0" anchor="ctr"/>
            <a:lstStyle/>
            <a:p>
              <a:pPr defTabSz="914354">
                <a:defRPr/>
              </a:pPr>
              <a:r>
                <a:rPr lang="ru-RU" sz="2800" dirty="0" smtClean="0">
                  <a:solidFill>
                    <a:prstClr val="black"/>
                  </a:solidFill>
                  <a:latin typeface="Cambria" pitchFamily="18" charset="0"/>
                </a:rPr>
                <a:t>17</a:t>
              </a:r>
              <a:endParaRPr lang="ru-RU" sz="2800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8439202" y="4610260"/>
              <a:ext cx="0" cy="27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5770" y="1"/>
            <a:ext cx="12234983" cy="672348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05248" y="135609"/>
            <a:ext cx="10945216" cy="47067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 smtClean="0">
                <a:latin typeface="Cambria" panose="02040503050406030204" pitchFamily="18" charset="0"/>
                <a:ea typeface="+mj-ea"/>
                <a:cs typeface="+mj-cs"/>
              </a:rPr>
              <a:t>СОЦИАЛЬНЫЕ ГАРАНТИИ – ГАРАНТИЯ СТАБИЛЬНОСТИ И ПРИВЛЕКАТЕЛЬНОСТИ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77856" y="1528363"/>
            <a:ext cx="6096000" cy="25160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 Владимирской области от 07.06.2007 № 60-ОЗ 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 предоставлении за счет средств областного бюджета жилищных субсидий государственным гражданским служащим Владимирской области, работникам государственных учреждений, финансируемых 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 областного бюджета, муниципальным служащим и работникам учреждений бюджетной сферы, финансируемых из местных бюджетов»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32102" y="424189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ea typeface="Times New Roman" panose="02020603050405020304" pitchFamily="18" charset="0"/>
              </a:rPr>
              <a:t>За период 2021-2023 гг.</a:t>
            </a:r>
            <a:r>
              <a:rPr lang="ru-RU" dirty="0">
                <a:ea typeface="Times New Roman" panose="02020603050405020304" pitchFamily="18" charset="0"/>
              </a:rPr>
              <a:t> жилищную субсидию получили </a:t>
            </a:r>
            <a:r>
              <a:rPr lang="ru-RU" dirty="0" smtClean="0">
                <a:ea typeface="Times New Roman" panose="02020603050405020304" pitchFamily="18" charset="0"/>
              </a:rPr>
              <a:t>    </a:t>
            </a:r>
            <a:r>
              <a:rPr lang="ru-RU" b="1" dirty="0" smtClean="0">
                <a:ea typeface="Times New Roman" panose="02020603050405020304" pitchFamily="18" charset="0"/>
              </a:rPr>
              <a:t>100 </a:t>
            </a:r>
            <a:r>
              <a:rPr lang="ru-RU" b="1" dirty="0">
                <a:ea typeface="Times New Roman" panose="02020603050405020304" pitchFamily="18" charset="0"/>
              </a:rPr>
              <a:t>семей</a:t>
            </a:r>
            <a:r>
              <a:rPr lang="ru-RU" dirty="0">
                <a:ea typeface="Times New Roman" panose="02020603050405020304" pitchFamily="18" charset="0"/>
              </a:rPr>
              <a:t>, в том числе 16 работников детских дошкольных учреждений, 17 медицинских работников, 22 работника образовательных учреждений, 31 работник  других  бюджетных и казенных учреждений области, </a:t>
            </a:r>
            <a:r>
              <a:rPr lang="ru-RU" dirty="0" smtClean="0">
                <a:ea typeface="Times New Roman" panose="02020603050405020304" pitchFamily="18" charset="0"/>
              </a:rPr>
              <a:t>                       </a:t>
            </a:r>
            <a:r>
              <a:rPr lang="ru-RU" b="1" dirty="0" smtClean="0">
                <a:ea typeface="Times New Roman" panose="02020603050405020304" pitchFamily="18" charset="0"/>
              </a:rPr>
              <a:t>14 </a:t>
            </a:r>
            <a:r>
              <a:rPr lang="ru-RU" b="1" dirty="0">
                <a:ea typeface="Times New Roman" panose="02020603050405020304" pitchFamily="18" charset="0"/>
              </a:rPr>
              <a:t>государственных и муниципальных служащих</a:t>
            </a:r>
            <a:r>
              <a:rPr lang="ru-RU" dirty="0"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54542" y="805455"/>
            <a:ext cx="4486863" cy="46803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kern="0" dirty="0" smtClean="0">
                <a:solidFill>
                  <a:schemeClr val="bg1"/>
                </a:solidFill>
                <a:latin typeface="Cambria" pitchFamily="18" charset="0"/>
              </a:rPr>
              <a:t>ЖИЛИЩНОЕ ОБЕСПЕЧЕНИЕ</a:t>
            </a:r>
            <a:endParaRPr lang="ru-RU" sz="2000" kern="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19459" y="4209821"/>
            <a:ext cx="6208643" cy="1786403"/>
          </a:xfrm>
          <a:prstGeom prst="round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5667212" y="902426"/>
            <a:ext cx="7907" cy="5674219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05248" y="3876996"/>
            <a:ext cx="5075644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34571" y="5169684"/>
            <a:ext cx="4388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ea typeface="Calibri" panose="020F0502020204030204" pitchFamily="34" charset="0"/>
              </a:rPr>
              <a:t>совместная практика Красноярского края и Томской области «Межрегиональное сотрудничество по реализации кадровых технологий»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7591" y="3876996"/>
            <a:ext cx="4976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Всероссийский конкурс лучших кадровых практик и инициатив в системе государственного и муниципального управления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8532" y="4800352"/>
            <a:ext cx="4405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один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из победителей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конкурса в 2023году: </a:t>
            </a:r>
            <a:endParaRPr lang="ru-RU" i="1" dirty="0"/>
          </a:p>
        </p:txBody>
      </p:sp>
      <p:sp>
        <p:nvSpPr>
          <p:cNvPr id="24" name="Овал 23"/>
          <p:cNvSpPr/>
          <p:nvPr/>
        </p:nvSpPr>
        <p:spPr>
          <a:xfrm>
            <a:off x="427474" y="5604112"/>
            <a:ext cx="340666" cy="331471"/>
          </a:xfrm>
          <a:prstGeom prst="ellipse">
            <a:avLst/>
          </a:prstGeom>
          <a:gradFill rotWithShape="0">
            <a:gsLst>
              <a:gs pos="0">
                <a:srgbClr val="C00000"/>
              </a:gs>
              <a:gs pos="50000">
                <a:srgbClr val="A50021"/>
              </a:gs>
              <a:gs pos="100000">
                <a:srgbClr val="C00000"/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Прямоугольник 24"/>
          <p:cNvSpPr/>
          <p:nvPr/>
        </p:nvSpPr>
        <p:spPr>
          <a:xfrm>
            <a:off x="537584" y="838993"/>
            <a:ext cx="4422156" cy="46803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kern="0" dirty="0" smtClean="0">
                <a:solidFill>
                  <a:schemeClr val="bg1"/>
                </a:solidFill>
                <a:latin typeface="Cambria" pitchFamily="18" charset="0"/>
              </a:rPr>
              <a:t>ДОПОЛНИТЕЛЬНОЕ ОБРАЗОВАНИЕ</a:t>
            </a:r>
            <a:endParaRPr lang="ru-RU" sz="2000" kern="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8532" y="1386059"/>
            <a:ext cx="52144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Кадровый центр в форме бюджетного учреждения при администрации губернатора 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правительства Красноярского края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00513" y="2335400"/>
            <a:ext cx="46803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ea typeface="Calibri" panose="020F0502020204030204" pitchFamily="34" charset="0"/>
              </a:rPr>
              <a:t>осуществляет </a:t>
            </a:r>
            <a:r>
              <a:rPr lang="ru-RU" dirty="0" smtClean="0">
                <a:ea typeface="Calibri" panose="020F0502020204030204" pitchFamily="34" charset="0"/>
              </a:rPr>
              <a:t>дополнительное профессиональное </a:t>
            </a:r>
            <a:r>
              <a:rPr lang="ru-RU" dirty="0">
                <a:ea typeface="Calibri" panose="020F0502020204030204" pitchFamily="34" charset="0"/>
              </a:rPr>
              <a:t>образование как гражданских служащих, так и муниципальных служащих, а также для глав муниципальных образований и их заместителей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249703" y="3014964"/>
            <a:ext cx="340666" cy="331471"/>
          </a:xfrm>
          <a:prstGeom prst="ellipse">
            <a:avLst/>
          </a:prstGeom>
          <a:gradFill rotWithShape="0">
            <a:gsLst>
              <a:gs pos="0">
                <a:srgbClr val="C00000"/>
              </a:gs>
              <a:gs pos="50000">
                <a:srgbClr val="A50021"/>
              </a:gs>
              <a:gs pos="100000">
                <a:srgbClr val="C00000"/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54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305248" y="680483"/>
            <a:ext cx="72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9848223" y="6260019"/>
            <a:ext cx="2179879" cy="442590"/>
            <a:chOff x="7111845" y="4555553"/>
            <a:chExt cx="1799515" cy="365031"/>
          </a:xfrm>
        </p:grpSpPr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7111845" y="4579974"/>
              <a:ext cx="1316111" cy="340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Номер слайда 13"/>
            <p:cNvSpPr txBox="1">
              <a:spLocks/>
            </p:cNvSpPr>
            <p:nvPr/>
          </p:nvSpPr>
          <p:spPr>
            <a:xfrm>
              <a:off x="8443815" y="4555553"/>
              <a:ext cx="467545" cy="357504"/>
            </a:xfrm>
            <a:prstGeom prst="rect">
              <a:avLst/>
            </a:prstGeom>
          </p:spPr>
          <p:txBody>
            <a:bodyPr vert="horz" lIns="84899" tIns="42451" rIns="84899" bIns="42451" rtlCol="0" anchor="ctr"/>
            <a:lstStyle/>
            <a:p>
              <a:pPr defTabSz="914354">
                <a:defRPr/>
              </a:pPr>
              <a:r>
                <a:rPr lang="ru-RU" sz="2800" dirty="0" smtClean="0">
                  <a:solidFill>
                    <a:prstClr val="black"/>
                  </a:solidFill>
                  <a:latin typeface="Cambria" pitchFamily="18" charset="0"/>
                </a:rPr>
                <a:t>17</a:t>
              </a:r>
              <a:endParaRPr lang="ru-RU" sz="2800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8439202" y="4610260"/>
              <a:ext cx="0" cy="27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5770" y="0"/>
            <a:ext cx="12234983" cy="680483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05248" y="135609"/>
            <a:ext cx="10945216" cy="47067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 smtClean="0">
                <a:latin typeface="Cambria" panose="02040503050406030204" pitchFamily="18" charset="0"/>
                <a:ea typeface="+mj-ea"/>
                <a:cs typeface="+mj-cs"/>
              </a:rPr>
              <a:t>МЕТОДОЛОГИЧЕСКАЯ ПОДДЕРЖКА ДЕЯТЕЛЬНОСТИ КАДРОВЫХ СЛУЖБ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9480" t="17407" r="45104" b="11667"/>
          <a:stretch/>
        </p:blipFill>
        <p:spPr>
          <a:xfrm>
            <a:off x="431968" y="935283"/>
            <a:ext cx="3643076" cy="57184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7044" t="25215" r="65362" b="12017"/>
          <a:stretch/>
        </p:blipFill>
        <p:spPr>
          <a:xfrm>
            <a:off x="8017198" y="1083323"/>
            <a:ext cx="4010904" cy="513210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253330" y="730698"/>
            <a:ext cx="1017394" cy="278428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 smtClean="0">
                <a:solidFill>
                  <a:schemeClr val="bg1"/>
                </a:solidFill>
                <a:latin typeface="Cambria" pitchFamily="18" charset="0"/>
              </a:rPr>
              <a:t> 645</a:t>
            </a:r>
            <a:r>
              <a:rPr lang="en-US" sz="1600" kern="0" dirty="0" smtClean="0">
                <a:solidFill>
                  <a:schemeClr val="bg1"/>
                </a:solidFill>
                <a:latin typeface="Cambria" pitchFamily="18" charset="0"/>
              </a:rPr>
              <a:t>-</a:t>
            </a:r>
            <a:r>
              <a:rPr lang="ru-RU" sz="1600" kern="0" dirty="0" smtClean="0">
                <a:solidFill>
                  <a:schemeClr val="bg1"/>
                </a:solidFill>
                <a:latin typeface="Cambria" pitchFamily="18" charset="0"/>
              </a:rPr>
              <a:t>ФЗ</a:t>
            </a:r>
            <a:endParaRPr lang="ru-RU" sz="1600" kern="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05006" y="1146998"/>
            <a:ext cx="3282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единство </a:t>
            </a:r>
            <a:r>
              <a:rPr lang="ru-RU" sz="1400" dirty="0"/>
              <a:t>правовых и организационных основ </a:t>
            </a:r>
            <a:r>
              <a:rPr lang="ru-RU" sz="1400" dirty="0" smtClean="0"/>
              <a:t>службы</a:t>
            </a:r>
            <a:endParaRPr lang="ru-RU" sz="1400" b="0" dirty="0"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35505" y="1630741"/>
            <a:ext cx="41783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доступность </a:t>
            </a:r>
            <a:r>
              <a:rPr lang="ru-RU" sz="1400" dirty="0"/>
              <a:t>информации о </a:t>
            </a:r>
            <a:r>
              <a:rPr lang="ru-RU" sz="1400" dirty="0" smtClean="0"/>
              <a:t>службе</a:t>
            </a:r>
            <a:endParaRPr lang="ru-RU" sz="1400" b="0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4762" y="1969443"/>
            <a:ext cx="3242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взаимодействие с </a:t>
            </a:r>
            <a:r>
              <a:rPr lang="ru-RU" sz="1400" dirty="0" smtClean="0"/>
              <a:t>общественными объединениями </a:t>
            </a:r>
            <a:r>
              <a:rPr lang="ru-RU" sz="1400" dirty="0"/>
              <a:t>и гражданами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367903" y="2684633"/>
            <a:ext cx="34100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равный </a:t>
            </a:r>
            <a:r>
              <a:rPr lang="ru-RU" sz="1400" dirty="0"/>
              <a:t>доступ </a:t>
            </a:r>
            <a:r>
              <a:rPr lang="ru-RU" sz="1400" dirty="0" smtClean="0"/>
              <a:t>граждан к службе </a:t>
            </a:r>
            <a:r>
              <a:rPr lang="ru-RU" sz="1400" dirty="0"/>
              <a:t>и равные условия ее прохождения независимо от </a:t>
            </a:r>
            <a:r>
              <a:rPr lang="ru-RU" sz="1400" dirty="0" smtClean="0"/>
              <a:t>обстоятельств</a:t>
            </a:r>
            <a:r>
              <a:rPr lang="ru-RU" sz="1400" dirty="0"/>
              <a:t>, не связанных с профессиональными </a:t>
            </a:r>
            <a:r>
              <a:rPr lang="ru-RU" sz="1400" dirty="0" smtClean="0"/>
              <a:t>качествами</a:t>
            </a:r>
            <a:endParaRPr lang="ru-RU" sz="1400" b="0" dirty="0"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80158" y="3983344"/>
            <a:ext cx="3331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профессионализм </a:t>
            </a:r>
            <a:r>
              <a:rPr lang="ru-RU" sz="1400" dirty="0"/>
              <a:t>и компетентность </a:t>
            </a:r>
            <a:r>
              <a:rPr lang="ru-RU" sz="1400" dirty="0" smtClean="0"/>
              <a:t>служащих</a:t>
            </a:r>
            <a:endParaRPr lang="ru-RU" sz="1400" b="0" dirty="0"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09952" y="4810062"/>
            <a:ext cx="3095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стабильность службы</a:t>
            </a:r>
            <a:endParaRPr lang="ru-RU" sz="1400" b="0" dirty="0"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19232" y="5117839"/>
            <a:ext cx="33319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защищенность служащих </a:t>
            </a:r>
            <a:r>
              <a:rPr lang="ru-RU" sz="1400" dirty="0"/>
              <a:t>от неправомерного вмешательства в их профессиональную служебную </a:t>
            </a:r>
            <a:r>
              <a:rPr lang="ru-RU" sz="1400" dirty="0" smtClean="0"/>
              <a:t>деятельность</a:t>
            </a:r>
            <a:endParaRPr lang="ru-RU" sz="1400" b="0" dirty="0"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03500" y="804895"/>
            <a:ext cx="2371944" cy="278428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 smtClean="0">
                <a:solidFill>
                  <a:schemeClr val="bg1"/>
                </a:solidFill>
                <a:latin typeface="Cambria" pitchFamily="18" charset="0"/>
              </a:rPr>
              <a:t> ПРИНЦИПЫ</a:t>
            </a:r>
            <a:endParaRPr lang="ru-RU" sz="1600" kern="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V="1">
            <a:off x="0" y="-45720"/>
            <a:ext cx="12192000" cy="957568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262" y="1564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b="1" dirty="0" smtClean="0">
                <a:latin typeface="Cambria" panose="02040503050406030204" pitchFamily="18" charset="0"/>
              </a:rPr>
              <a:t>ДОЛЖНОСТНОЙ РЕГЛАМЕНТ – ОСНОВА ДЛЯ ОЦЕНКИ ПРОФЕССИОНАЛЬНЫХ КОМПЕТЕНЦИЙ</a:t>
            </a:r>
            <a:endParaRPr lang="ru-RU" b="1" dirty="0">
              <a:latin typeface="Cambria" panose="020405030504060302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9808" y="911848"/>
            <a:ext cx="72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3"/>
          <p:cNvSpPr txBox="1">
            <a:spLocks/>
          </p:cNvSpPr>
          <p:nvPr/>
        </p:nvSpPr>
        <p:spPr>
          <a:xfrm>
            <a:off x="11568607" y="6309320"/>
            <a:ext cx="384044" cy="476672"/>
          </a:xfrm>
          <a:prstGeom prst="rect">
            <a:avLst/>
          </a:prstGeom>
        </p:spPr>
        <p:txBody>
          <a:bodyPr vert="horz" lIns="84900" tIns="42450" rIns="84900" bIns="42450" rtlCol="0" anchor="ctr"/>
          <a:lstStyle/>
          <a:p>
            <a:pPr algn="r">
              <a:defRPr/>
            </a:pPr>
            <a:r>
              <a:rPr lang="ru-RU" sz="2800" dirty="0" smtClean="0">
                <a:latin typeface="Cambria" pitchFamily="18" charset="0"/>
              </a:rPr>
              <a:t>7</a:t>
            </a:r>
            <a:endParaRPr lang="ru-RU" sz="2800" dirty="0">
              <a:latin typeface="Cambria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1568608" y="6381368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6106" t="15384" r="43101" b="4103"/>
          <a:stretch/>
        </p:blipFill>
        <p:spPr>
          <a:xfrm>
            <a:off x="334108" y="1219798"/>
            <a:ext cx="3754316" cy="55215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7692" t="30128" r="44183" b="11026"/>
          <a:stretch/>
        </p:blipFill>
        <p:spPr>
          <a:xfrm>
            <a:off x="4677507" y="1006663"/>
            <a:ext cx="3429000" cy="40356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7332" t="17947" r="44038" b="24488"/>
          <a:stretch/>
        </p:blipFill>
        <p:spPr>
          <a:xfrm>
            <a:off x="8335108" y="1763196"/>
            <a:ext cx="3490547" cy="39477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26611" t="44743" r="43822" b="30898"/>
          <a:stretch/>
        </p:blipFill>
        <p:spPr>
          <a:xfrm>
            <a:off x="4501661" y="5042334"/>
            <a:ext cx="3604846" cy="167054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4581939" y="4204945"/>
            <a:ext cx="3624740" cy="83738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859226" y="6354878"/>
            <a:ext cx="1594298" cy="41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489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677400" y="6357878"/>
            <a:ext cx="1754814" cy="45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568608" y="6381368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638052" y="638136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74459" y="701122"/>
            <a:ext cx="649084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1"/>
          <p:cNvSpPr txBox="1">
            <a:spLocks/>
          </p:cNvSpPr>
          <p:nvPr/>
        </p:nvSpPr>
        <p:spPr>
          <a:xfrm>
            <a:off x="194007" y="156471"/>
            <a:ext cx="12192000" cy="46464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ПРАВОВАЯ ОСНОВА ОЦЕНКИ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" y="-19609"/>
            <a:ext cx="12192000" cy="720731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3" descr="C:\Users\IvanovaES\Desktop\book_checkmar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78056" y="440869"/>
            <a:ext cx="708316" cy="700764"/>
          </a:xfrm>
          <a:prstGeom prst="rect">
            <a:avLst/>
          </a:prstGeom>
          <a:noFill/>
        </p:spPr>
      </p:pic>
      <p:sp>
        <p:nvSpPr>
          <p:cNvPr id="27" name="Стрелка вниз 26"/>
          <p:cNvSpPr/>
          <p:nvPr/>
        </p:nvSpPr>
        <p:spPr>
          <a:xfrm rot="16200000">
            <a:off x="1777092" y="-161232"/>
            <a:ext cx="747145" cy="3913315"/>
          </a:xfrm>
          <a:prstGeom prst="downArrow">
            <a:avLst>
              <a:gd name="adj1" fmla="val 50000"/>
              <a:gd name="adj2" fmla="val 834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 rot="16200000">
            <a:off x="1739806" y="1602324"/>
            <a:ext cx="747145" cy="3877839"/>
          </a:xfrm>
          <a:prstGeom prst="downArrow">
            <a:avLst>
              <a:gd name="adj1" fmla="val 50000"/>
              <a:gd name="adj2" fmla="val 83433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елка вниз 29"/>
          <p:cNvSpPr/>
          <p:nvPr/>
        </p:nvSpPr>
        <p:spPr>
          <a:xfrm rot="16200000">
            <a:off x="1754860" y="3478676"/>
            <a:ext cx="747145" cy="3868854"/>
          </a:xfrm>
          <a:prstGeom prst="downArrow">
            <a:avLst>
              <a:gd name="adj1" fmla="val 50000"/>
              <a:gd name="adj2" fmla="val 834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66953" y="1036931"/>
            <a:ext cx="1853129" cy="15360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Образование: уровень; специальность,  направление подготовки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51737" y="2773218"/>
            <a:ext cx="1883559" cy="15360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Стаж службы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или работы по специальности, направлению подготовки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35391" y="4694230"/>
            <a:ext cx="2316249" cy="15360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Профессиональный уровень: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знания и умения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4459" y="701122"/>
            <a:ext cx="353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Квалификационные требования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821949" y="905518"/>
            <a:ext cx="1495645" cy="331755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 smtClean="0">
                <a:solidFill>
                  <a:schemeClr val="bg1"/>
                </a:solidFill>
                <a:latin typeface="Cambria" pitchFamily="18" charset="0"/>
              </a:rPr>
              <a:t> ст. 12 79</a:t>
            </a:r>
            <a:r>
              <a:rPr lang="en-US" sz="1600" kern="0" dirty="0" smtClean="0">
                <a:solidFill>
                  <a:schemeClr val="bg1"/>
                </a:solidFill>
                <a:latin typeface="Cambria" pitchFamily="18" charset="0"/>
              </a:rPr>
              <a:t>-</a:t>
            </a:r>
            <a:r>
              <a:rPr lang="ru-RU" sz="1600" kern="0" dirty="0" smtClean="0">
                <a:solidFill>
                  <a:schemeClr val="bg1"/>
                </a:solidFill>
                <a:latin typeface="Cambria" pitchFamily="18" charset="0"/>
              </a:rPr>
              <a:t>ФЗ</a:t>
            </a:r>
            <a:endParaRPr lang="ru-RU" sz="1600" kern="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6214" y="1351788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/>
              <a:t>9. </a:t>
            </a:r>
            <a:r>
              <a:rPr lang="ru-RU" sz="1600" b="1" dirty="0"/>
              <a:t>Проверка соответствия</a:t>
            </a:r>
            <a:r>
              <a:rPr lang="ru-RU" sz="1600" dirty="0"/>
              <a:t> гражданина, претендующего на замещение должности гражданской службы, или гражданского служащего </a:t>
            </a:r>
            <a:r>
              <a:rPr lang="ru-RU" sz="1600" b="1" dirty="0"/>
              <a:t>квалификационным требованиям </a:t>
            </a:r>
            <a:r>
              <a:rPr lang="ru-RU" sz="1600" dirty="0"/>
              <a:t>для замещения должности гражданской службы осуществляется подразделением государственного органа по вопросам государственной службы и кадров (далее также - кадровая служба государственного органа), если иное не установлено настоящим Федеральным законом</a:t>
            </a:r>
            <a:r>
              <a:rPr lang="ru-RU" sz="1600" dirty="0" smtClean="0"/>
              <a:t>.</a:t>
            </a:r>
            <a:endParaRPr lang="ru-RU" sz="1600" b="0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9689" y="457422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/>
              <a:t>10. В целях проверки соответствия гражданина, претендующего на замещение должности гражданской службы, или гражданского служащего квалификационным требованиям к профессиональному уровню кадровой службой государственного органа осуществляется </a:t>
            </a:r>
            <a:r>
              <a:rPr lang="ru-RU" sz="1600" dirty="0">
                <a:solidFill>
                  <a:srgbClr val="C00000"/>
                </a:solidFill>
              </a:rPr>
              <a:t>оценка профессионального уровня </a:t>
            </a:r>
            <a:r>
              <a:rPr lang="ru-RU" sz="1600" dirty="0"/>
              <a:t>указанного гражданина или гражданского служащего для замещения должности гражданской службы</a:t>
            </a:r>
            <a:r>
              <a:rPr lang="ru-RU" sz="1600" dirty="0" smtClean="0"/>
              <a:t>.</a:t>
            </a:r>
            <a:endParaRPr lang="ru-RU" sz="1600" b="0" dirty="0">
              <a:effectLst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47115" y="3115058"/>
            <a:ext cx="3667540" cy="1406554"/>
          </a:xfrm>
          <a:prstGeom prst="roundRect">
            <a:avLst/>
          </a:prstGeom>
          <a:gradFill>
            <a:gsLst>
              <a:gs pos="0">
                <a:schemeClr val="bg1"/>
              </a:gs>
              <a:gs pos="65000">
                <a:schemeClr val="accent5">
                  <a:lumMod val="60000"/>
                  <a:lumOff val="40000"/>
                </a:schemeClr>
              </a:gs>
              <a:gs pos="32000">
                <a:schemeClr val="bg1">
                  <a:lumMod val="95000"/>
                </a:schemeClr>
              </a:gs>
              <a:gs pos="100000">
                <a:srgbClr val="0070C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Проверка соответствия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валификационным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требованиям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8088489" y="3178650"/>
            <a:ext cx="1300420" cy="1254202"/>
          </a:xfrm>
          <a:prstGeom prst="flowChartConnector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Оценка проф. уровня</a:t>
            </a:r>
            <a:endParaRPr lang="ru-RU" dirty="0"/>
          </a:p>
        </p:txBody>
      </p:sp>
      <p:sp>
        <p:nvSpPr>
          <p:cNvPr id="36" name="Нашивка 35"/>
          <p:cNvSpPr/>
          <p:nvPr/>
        </p:nvSpPr>
        <p:spPr>
          <a:xfrm rot="10800000">
            <a:off x="9441873" y="3414229"/>
            <a:ext cx="684525" cy="738077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0169136" y="3383406"/>
            <a:ext cx="1817839" cy="799721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cs typeface="Times New Roman" pitchFamily="18" charset="0"/>
              </a:rPr>
              <a:t>Профессиональные и личностные качества</a:t>
            </a:r>
            <a:endParaRPr lang="ru-RU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61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/>
          <p:nvPr/>
        </p:nvCxnSpPr>
        <p:spPr>
          <a:xfrm>
            <a:off x="169877" y="711222"/>
            <a:ext cx="72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098245" y="620689"/>
            <a:ext cx="9841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41637" y="2974794"/>
            <a:ext cx="9841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  </a:t>
            </a:r>
            <a:endParaRPr lang="ru-RU" sz="1400" dirty="0">
              <a:hlinkClick r:id="rId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94ABD01-B8DA-5E4C-8F82-4BC8F1D94965}"/>
              </a:ext>
            </a:extLst>
          </p:cNvPr>
          <p:cNvSpPr/>
          <p:nvPr/>
        </p:nvSpPr>
        <p:spPr>
          <a:xfrm>
            <a:off x="169877" y="184340"/>
            <a:ext cx="11769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b="1" dirty="0" smtClean="0">
                <a:latin typeface="Cambria" panose="02040503050406030204" pitchFamily="18" charset="0"/>
              </a:rPr>
              <a:t>ДИНАМИЧЕСКАЯ МОДЕЛЬ КОМПЕТЕНЦИЙ. Характеристики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0" y="-45722"/>
            <a:ext cx="12192000" cy="756943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9503" t="19320" r="16095" b="11559"/>
          <a:stretch/>
        </p:blipFill>
        <p:spPr>
          <a:xfrm>
            <a:off x="1639928" y="833052"/>
            <a:ext cx="9715115" cy="5865093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933054" y="5189588"/>
            <a:ext cx="11128861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9806083" y="6265202"/>
            <a:ext cx="2500217" cy="480016"/>
            <a:chOff x="7036197" y="4555553"/>
            <a:chExt cx="1875163" cy="360012"/>
          </a:xfrm>
        </p:grpSpPr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7036197" y="4574955"/>
              <a:ext cx="1316111" cy="340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Номер слайда 13"/>
            <p:cNvSpPr txBox="1">
              <a:spLocks/>
            </p:cNvSpPr>
            <p:nvPr/>
          </p:nvSpPr>
          <p:spPr>
            <a:xfrm>
              <a:off x="8443815" y="4555553"/>
              <a:ext cx="467545" cy="357504"/>
            </a:xfrm>
            <a:prstGeom prst="rect">
              <a:avLst/>
            </a:prstGeom>
          </p:spPr>
          <p:txBody>
            <a:bodyPr vert="horz" lIns="84899" tIns="42451" rIns="84899" bIns="42451" rtlCol="0" anchor="ctr"/>
            <a:lstStyle/>
            <a:p>
              <a:pPr defTabSz="914354">
                <a:defRPr/>
              </a:pPr>
              <a:r>
                <a:rPr lang="ru-RU" sz="2800" dirty="0" smtClean="0">
                  <a:solidFill>
                    <a:prstClr val="black"/>
                  </a:solidFill>
                  <a:latin typeface="Cambria" pitchFamily="18" charset="0"/>
                </a:rPr>
                <a:t>11</a:t>
              </a:r>
              <a:endParaRPr lang="ru-RU" sz="2800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8439202" y="4610260"/>
              <a:ext cx="0" cy="27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14072" y="1324788"/>
            <a:ext cx="1746489" cy="46803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 smtClean="0">
                <a:solidFill>
                  <a:schemeClr val="bg1"/>
                </a:solidFill>
                <a:latin typeface="Cambria" pitchFamily="18" charset="0"/>
              </a:rPr>
              <a:t>ПРОЕКТ</a:t>
            </a:r>
            <a:endParaRPr lang="ru-RU" sz="1600" kern="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99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7540</TotalTime>
  <Words>1307</Words>
  <Application>Microsoft Office PowerPoint</Application>
  <PresentationFormat>Широкоэкранный</PresentationFormat>
  <Paragraphs>257</Paragraphs>
  <Slides>16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Symbol</vt:lpstr>
      <vt:lpstr>Times New Roman</vt:lpstr>
      <vt:lpstr>Wingdings</vt:lpstr>
      <vt:lpstr>Тема Office</vt:lpstr>
      <vt:lpstr>О вопросах кадровой политики в системе органов публичной власти. Опыт и перспективы для местного самоуправления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Вахнин Леонид Евгеньевич</cp:lastModifiedBy>
  <cp:revision>1202</cp:revision>
  <cp:lastPrinted>2024-06-17T08:23:41Z</cp:lastPrinted>
  <dcterms:created xsi:type="dcterms:W3CDTF">2015-10-24T19:54:13Z</dcterms:created>
  <dcterms:modified xsi:type="dcterms:W3CDTF">2024-09-17T07:15:06Z</dcterms:modified>
</cp:coreProperties>
</file>