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55"/>
  </p:notesMasterIdLst>
  <p:handoutMasterIdLst>
    <p:handoutMasterId r:id="rId56"/>
  </p:handoutMasterIdLst>
  <p:sldIdLst>
    <p:sldId id="376" r:id="rId2"/>
    <p:sldId id="404" r:id="rId3"/>
    <p:sldId id="258" r:id="rId4"/>
    <p:sldId id="259" r:id="rId5"/>
    <p:sldId id="343" r:id="rId6"/>
    <p:sldId id="375" r:id="rId7"/>
    <p:sldId id="264" r:id="rId8"/>
    <p:sldId id="301" r:id="rId9"/>
    <p:sldId id="303" r:id="rId10"/>
    <p:sldId id="373" r:id="rId11"/>
    <p:sldId id="309" r:id="rId12"/>
    <p:sldId id="372" r:id="rId13"/>
    <p:sldId id="315" r:id="rId14"/>
    <p:sldId id="318" r:id="rId15"/>
    <p:sldId id="378" r:id="rId16"/>
    <p:sldId id="380" r:id="rId17"/>
    <p:sldId id="382" r:id="rId18"/>
    <p:sldId id="384" r:id="rId19"/>
    <p:sldId id="370" r:id="rId20"/>
    <p:sldId id="329" r:id="rId21"/>
    <p:sldId id="338" r:id="rId22"/>
    <p:sldId id="368" r:id="rId23"/>
    <p:sldId id="344" r:id="rId24"/>
    <p:sldId id="347" r:id="rId25"/>
    <p:sldId id="349" r:id="rId26"/>
    <p:sldId id="354" r:id="rId27"/>
    <p:sldId id="350" r:id="rId28"/>
    <p:sldId id="351" r:id="rId29"/>
    <p:sldId id="356" r:id="rId30"/>
    <p:sldId id="352" r:id="rId31"/>
    <p:sldId id="358" r:id="rId32"/>
    <p:sldId id="359" r:id="rId33"/>
    <p:sldId id="361" r:id="rId34"/>
    <p:sldId id="362" r:id="rId35"/>
    <p:sldId id="364" r:id="rId36"/>
    <p:sldId id="366" r:id="rId37"/>
    <p:sldId id="385" r:id="rId38"/>
    <p:sldId id="367" r:id="rId39"/>
    <p:sldId id="395" r:id="rId40"/>
    <p:sldId id="386" r:id="rId41"/>
    <p:sldId id="387" r:id="rId42"/>
    <p:sldId id="388" r:id="rId43"/>
    <p:sldId id="400" r:id="rId44"/>
    <p:sldId id="397" r:id="rId45"/>
    <p:sldId id="398" r:id="rId46"/>
    <p:sldId id="396" r:id="rId47"/>
    <p:sldId id="399" r:id="rId48"/>
    <p:sldId id="389" r:id="rId49"/>
    <p:sldId id="401" r:id="rId50"/>
    <p:sldId id="402" r:id="rId51"/>
    <p:sldId id="403" r:id="rId52"/>
    <p:sldId id="391" r:id="rId53"/>
    <p:sldId id="393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466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0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74A5CD-256F-4EAC-B62A-5CA7BB225A70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FBF31-BE8F-40DE-A9BA-27A710BA62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440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3B5E3-D085-4A2A-9E0C-4BA413C28F7D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283DA9-A3B0-4E1A-A57B-C3048B8FF9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5913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83DA9-A3B0-4E1A-A57B-C3048B8FF9A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65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83DA9-A3B0-4E1A-A57B-C3048B8FF9A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65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9EDE6391-F98A-440C-8375-475A989C18AC}" type="datetime1">
              <a:rPr lang="ru-RU" smtClean="0"/>
              <a:pPr/>
              <a:t>01.06.2022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B3CC9-2D24-4319-829E-97002F4582AE}" type="datetime1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C1CC-18A7-4EF0-90E4-8488DEBEE670}" type="datetime1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5608-C36C-4D26-B4E3-ACBC379388A9}" type="datetime1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26FED2AA-3695-4739-BFF2-47668670990F}" type="datetime1">
              <a:rPr lang="ru-RU" smtClean="0"/>
              <a:pPr/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19998-8536-4EF5-9F15-512A5E25CB96}" type="datetime1">
              <a:rPr lang="ru-RU" smtClean="0"/>
              <a:pPr/>
              <a:t>01.06.2022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2E957-F490-4157-8AAE-9C7A35B5E38A}" type="datetime1">
              <a:rPr lang="ru-RU" smtClean="0"/>
              <a:pPr/>
              <a:t>01.06.2022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580D7-DA7A-4D74-BBE5-2F48EF259CB9}" type="datetime1">
              <a:rPr lang="ru-RU" smtClean="0"/>
              <a:pPr/>
              <a:t>01.06.2022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85EEF-9A6E-4F78-8B18-BAD02D5063B4}" type="datetime1">
              <a:rPr lang="ru-RU" smtClean="0"/>
              <a:pPr/>
              <a:t>01.06.2022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DBBD8-BC9B-4D2F-BFBF-755B4AFEDDF7}" type="datetime1">
              <a:rPr lang="ru-RU" smtClean="0"/>
              <a:pPr/>
              <a:t>01.06.2022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72CFE-20F0-4E4C-BE21-7CB84CD1C14C}" type="datetime1">
              <a:rPr lang="ru-RU" smtClean="0"/>
              <a:pPr/>
              <a:t>01.06.2022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E80B06E-BABA-454C-AE6F-7F7149393DC4}" type="datetime1">
              <a:rPr lang="ru-RU" smtClean="0"/>
              <a:pPr/>
              <a:t>01.06.2022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mailto:noshuladm@mail.ru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0"/>
            <a:ext cx="921757" cy="15716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7446" y="1486322"/>
            <a:ext cx="8964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Участие ТОС в развитии сельских территорий</a:t>
            </a:r>
          </a:p>
          <a:p>
            <a:pPr algn="ctr"/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4002" y="3789040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на примере ТОС «ПИОНЕР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ТОС «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Якушево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» сельского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поселения «НОШУЛЬ»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Прилузского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района Республики Коми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000769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286520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3489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90465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«Строительство детской спортивной площадки»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ГУ РК «Центр поддержки развития экономики Республики Коми»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Сроки реализации проекта: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2014 г.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Запрашиваемый бюджет проекта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269346 рублей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Вклад граждан: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77500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Общий бюджет проекта: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346846 рублей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620688"/>
            <a:ext cx="8229600" cy="5219534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 smtClean="0"/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013958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221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C:\Users\1\Documents\информация\презентации\Презентация ТОС пионер\детская площадка\площадка завершение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4065" y="2060848"/>
            <a:ext cx="5724128" cy="4293752"/>
          </a:xfrm>
          <a:prstGeom prst="rect">
            <a:avLst/>
          </a:prstGeom>
          <a:noFill/>
        </p:spPr>
      </p:pic>
      <p:pic>
        <p:nvPicPr>
          <p:cNvPr id="4" name="Picture 4" descr="C:\Users\1\Documents\информация\презентации\Презентация ТОС пионер\детская площадка\DSCN49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597" y="0"/>
            <a:ext cx="5147277" cy="386104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013958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90465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«Строительство лыжной базы»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ГУ РК «Центр поддержки развития экономики Республики Коми»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Сроки реализации проекта: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2014 г.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Запрашиваемый бюджет проекта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212400 рублей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Вклад граждан: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71250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Общий бюджет проекта: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283650 рублей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620688"/>
            <a:ext cx="8229600" cy="5219534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 smtClean="0"/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013958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40259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Pictures\2014\БЛАГОУСТРОЙСТВО\лыжная база\DSCN2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397" y="2780928"/>
            <a:ext cx="4837079" cy="3628364"/>
          </a:xfrm>
          <a:prstGeom prst="rect">
            <a:avLst/>
          </a:prstGeom>
          <a:noFill/>
        </p:spPr>
      </p:pic>
      <p:pic>
        <p:nvPicPr>
          <p:cNvPr id="7" name="Picture 2" descr="C:\Users\Администрация\Desktop\пр.лыжная база\DSC_0696.JPG"/>
          <p:cNvPicPr>
            <a:picLocks noChangeAspect="1" noChangeArrowheads="1"/>
          </p:cNvPicPr>
          <p:nvPr/>
        </p:nvPicPr>
        <p:blipFill>
          <a:blip r:embed="rId3" cstate="print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75" y="16624"/>
            <a:ext cx="5223272" cy="391643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013958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H:\видео\DSCN73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58" y="2636912"/>
            <a:ext cx="5004048" cy="3753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Администрация\Desktop\пр.лыжная база\P8190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22" y="0"/>
            <a:ext cx="50038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13958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Пользователь\Pictures\2021\IMG_20210310_1727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8" r="16006" b="9843"/>
          <a:stretch>
            <a:fillRect/>
          </a:stretch>
        </p:blipFill>
        <p:spPr bwMode="auto">
          <a:xfrm>
            <a:off x="-15976" y="1"/>
            <a:ext cx="4690456" cy="589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C:\Users\Пользователь\Pictures\2021\IMG_20210310_1727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9" b="13071"/>
          <a:stretch>
            <a:fillRect/>
          </a:stretch>
        </p:blipFill>
        <p:spPr bwMode="auto">
          <a:xfrm>
            <a:off x="4825576" y="1"/>
            <a:ext cx="4318424" cy="592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13958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9488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Пользователь\Pictures\2021\IMG_20210310_1728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05288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0"/>
            <a:ext cx="4467225" cy="580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13958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36440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Пользователь\Pictures\2021\IMG-20210310-WA0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61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60888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13958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1103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Пользователь\Pictures\2021\IMG-20210310-WA0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4289425" cy="574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C:\Users\Пользователь\Pictures\2021\IMG-20210310-WA00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-36513"/>
            <a:ext cx="4302125" cy="573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13958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6885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90465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«Благоустройство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ул.Шулепова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ГУ РК «Центр поддержки развития экономики Республики Коми»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Сроки реализации проекта: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2016 г.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Запрашиваемый бюджет проекта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327720 рублей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Вклад граждан: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126500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Общий бюджет проекта: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454220 рублей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620688"/>
            <a:ext cx="8229600" cy="5219534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 smtClean="0"/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013958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3751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285860"/>
            <a:ext cx="85689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 </a:t>
            </a:r>
            <a:r>
              <a:rPr lang="ru-RU" b="1" dirty="0" smtClean="0">
                <a:latin typeface="Cambria" pitchFamily="18" charset="0"/>
              </a:rPr>
              <a:t> </a:t>
            </a:r>
          </a:p>
        </p:txBody>
      </p:sp>
      <p:pic>
        <p:nvPicPr>
          <p:cNvPr id="4" name="Picture 4" descr="Картинки по запросу АТОС Р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" y="-6811"/>
            <a:ext cx="4795065" cy="552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1444" y="4901144"/>
            <a:ext cx="167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Ношуль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7825" y="245832"/>
            <a:ext cx="3312368" cy="518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3275857" cy="83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80" y="0"/>
            <a:ext cx="4395719" cy="600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6000769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286520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2854" y="5889991"/>
            <a:ext cx="627583" cy="1070056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0131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Pictures\2016\благоустройство\май\дорога проект Шулепова\Photo04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28" y="2420888"/>
            <a:ext cx="5407800" cy="4055850"/>
          </a:xfrm>
          <a:prstGeom prst="rect">
            <a:avLst/>
          </a:prstGeom>
          <a:noFill/>
        </p:spPr>
      </p:pic>
      <p:pic>
        <p:nvPicPr>
          <p:cNvPr id="88066" name="Picture 2" descr="C:\Users\1\Pictures\2016\благоустройство\май\дорога проект Шулепова\DSCN82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094964" cy="357301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013958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Pictures\2016\благоустройство\май\дорога проект Шулепова\DSCN9731.JPG"/>
          <p:cNvPicPr>
            <a:picLocks noChangeAspect="1" noChangeArrowheads="1"/>
          </p:cNvPicPr>
          <p:nvPr/>
        </p:nvPicPr>
        <p:blipFill>
          <a:blip r:embed="rId2" cstate="print"/>
          <a:srcRect b="5924"/>
          <a:stretch>
            <a:fillRect/>
          </a:stretch>
        </p:blipFill>
        <p:spPr bwMode="auto">
          <a:xfrm>
            <a:off x="4175289" y="2924944"/>
            <a:ext cx="4968711" cy="3505592"/>
          </a:xfrm>
          <a:prstGeom prst="rect">
            <a:avLst/>
          </a:prstGeom>
          <a:noFill/>
        </p:spPr>
      </p:pic>
      <p:pic>
        <p:nvPicPr>
          <p:cNvPr id="4098" name="Picture 2" descr="C:\Users\1\Pictures\2016\благоустройство\май\дорога проект Шулепова\DSCN9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98"/>
            <a:ext cx="5181953" cy="388625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904656"/>
          </a:xfrm>
        </p:spPr>
        <p:txBody>
          <a:bodyPr>
            <a:normAutofit/>
          </a:bodyPr>
          <a:lstStyle/>
          <a:p>
            <a:pPr lvl="0" algn="ctr"/>
            <a:r>
              <a:rPr lang="ru-RU" b="1" dirty="0" smtClean="0"/>
              <a:t>«Хоккей в каждый двор»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Благотворительный фонд</a:t>
            </a:r>
            <a:br>
              <a:rPr lang="ru-RU" b="1" dirty="0" smtClean="0"/>
            </a:br>
            <a:r>
              <a:rPr lang="ru-RU" b="1" dirty="0" smtClean="0"/>
              <a:t> Елены и Геннадия Тимченко</a:t>
            </a:r>
            <a:br>
              <a:rPr lang="ru-RU" b="1" dirty="0" smtClean="0"/>
            </a:br>
            <a:r>
              <a:rPr lang="ru-RU" b="1" dirty="0" smtClean="0"/>
              <a:t>Сроки реализации проекта:</a:t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2016 г.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Общий бюджет проекта: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798000 рублей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620688"/>
            <a:ext cx="8229600" cy="5219534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 smtClean="0"/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6923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Pictures\2016\проекты\хоккейная площадка\ноябрь\открытие\DSC_0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4719" y="2276872"/>
            <a:ext cx="5778062" cy="3554765"/>
          </a:xfrm>
          <a:prstGeom prst="rect">
            <a:avLst/>
          </a:prstGeom>
          <a:noFill/>
        </p:spPr>
      </p:pic>
      <p:pic>
        <p:nvPicPr>
          <p:cNvPr id="6" name="Picture 3" descr="C:\Users\Пользователь\Pictures\2021\IMG_20210310_172432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0524" cy="480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90465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dirty="0" smtClean="0"/>
              <a:t>«Новый дом для бабушки и дедушки»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Благотворительный фонд</a:t>
            </a:r>
            <a:br>
              <a:rPr lang="ru-RU" b="1" dirty="0" smtClean="0"/>
            </a:br>
            <a:r>
              <a:rPr lang="ru-RU" b="1" dirty="0" smtClean="0"/>
              <a:t> «Добрый город Петербург»</a:t>
            </a:r>
            <a:br>
              <a:rPr lang="ru-RU" b="1" dirty="0" smtClean="0"/>
            </a:br>
            <a:r>
              <a:rPr lang="ru-RU" b="1" dirty="0" smtClean="0"/>
              <a:t>Сроки реализации проекта:</a:t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Июнь 2017 –январь 2018 г.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Общий бюджет проекта (в рублях):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117 260 рублей</a:t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620688"/>
            <a:ext cx="8229600" cy="5219534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 smtClean="0"/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1\Documents\проекты\муниципальная практика\2018\презентация и Фото\25 сл в новом помещении ветеранского клуба проходит занятие.JPG"/>
          <p:cNvPicPr>
            <a:picLocks noChangeAspect="1" noChangeArrowheads="1"/>
          </p:cNvPicPr>
          <p:nvPr/>
        </p:nvPicPr>
        <p:blipFill>
          <a:blip r:embed="rId2" cstate="print"/>
          <a:srcRect b="19376"/>
          <a:stretch>
            <a:fillRect/>
          </a:stretch>
        </p:blipFill>
        <p:spPr bwMode="auto">
          <a:xfrm>
            <a:off x="3317045" y="2564904"/>
            <a:ext cx="5816430" cy="4005065"/>
          </a:xfrm>
          <a:prstGeom prst="rect">
            <a:avLst/>
          </a:prstGeom>
          <a:noFill/>
        </p:spPr>
      </p:pic>
      <p:pic>
        <p:nvPicPr>
          <p:cNvPr id="93186" name="Picture 2" descr="C:\Users\1\Pictures\2016\проекты\музей\ремонтированные помещения\DSC_81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38978" cy="362598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5616624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 Дорога к здоровью»</a:t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Министерство экономики Республики Коми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Сроки реализации проекта: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 г.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Запрашиваемый бюджет проекта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(в рублях)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215250 рублей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Общий бюджет проекта (в рублях):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310000 рублей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1196752"/>
            <a:ext cx="8229600" cy="464347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1276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SCN0703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843" y="2708920"/>
            <a:ext cx="488515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SCN0701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7841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3296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136" y="850404"/>
            <a:ext cx="3734852" cy="1008112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Зал после ремонта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2051" name="Picture 3" descr="DSCN9716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267" y="2204864"/>
            <a:ext cx="5551488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SCN9715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951949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0159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885" y="548680"/>
            <a:ext cx="8229600" cy="504056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«Новая 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жизнь Алексеевского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училища»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 Президентских грантов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Сроки реализации проекта: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 г.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Общий бюджет проекта (в рублях):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494289,98 рубл</a:t>
            </a:r>
            <a:r>
              <a:rPr lang="ru-RU" dirty="0" smtClean="0">
                <a:solidFill>
                  <a:schemeClr val="tx1"/>
                </a:solidFill>
              </a:rPr>
              <a:t>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551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480" y="116632"/>
            <a:ext cx="8229600" cy="608112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2013 год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3508" y="620688"/>
            <a:ext cx="8568952" cy="51090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 </a:t>
            </a:r>
            <a:r>
              <a:rPr lang="ru-RU" b="1" dirty="0" smtClean="0">
                <a:latin typeface="Cambria" pitchFamily="18" charset="0"/>
              </a:rPr>
              <a:t> </a:t>
            </a:r>
            <a:endParaRPr lang="ru-RU" dirty="0" smtClean="0">
              <a:latin typeface="Cambria" pitchFamily="18" charset="0"/>
            </a:endParaRPr>
          </a:p>
          <a:p>
            <a:pPr algn="ctr">
              <a:buFont typeface="Arial" charset="0"/>
              <a:buChar char="•"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ТОС «Пионер»  осуществляет свою деятельность  на территории улицы Шулепова   села Ношуль.  Деятельность ведётся  на основании  решения совета СП «Ношуль»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–  03 /05 от 14.12.2012г.</a:t>
            </a:r>
          </a:p>
          <a:p>
            <a:pPr algn="ctr">
              <a:buFont typeface="Arial" charset="0"/>
              <a:buChar char="•"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Строительство этого нового района ведется  с 1998 года. </a:t>
            </a:r>
          </a:p>
          <a:p>
            <a:pPr algn="ctr">
              <a:buFont typeface="Arial" charset="0"/>
              <a:buChar char="•"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2007г. частично  проведен  водопровод за счет средств застройщиков.  В 2008 году водой обеспечена вся улица.  Эти годы можно считать основанием организации ТОС «Пионер». Все работы проводились гражданами</a:t>
            </a:r>
            <a:r>
              <a:rPr lang="ru-RU" sz="2400" dirty="0" smtClean="0">
                <a:latin typeface="+mj-lt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000769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86520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54" y="5889991"/>
            <a:ext cx="627583" cy="107005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Pictures\2016\проекты\музей\ремонтированные помещения\DSC_8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85" y="0"/>
            <a:ext cx="4829494" cy="3388767"/>
          </a:xfrm>
          <a:prstGeom prst="rect">
            <a:avLst/>
          </a:prstGeom>
          <a:noFill/>
        </p:spPr>
      </p:pic>
      <p:pic>
        <p:nvPicPr>
          <p:cNvPr id="8" name="Picture 2" descr="C:\Users\1\Pictures\2018\ПРОЕКТЫ\МУЗЕЙ\октябрь\DSCN0313.JPG"/>
          <p:cNvPicPr>
            <a:picLocks noChangeAspect="1" noChangeArrowheads="1"/>
          </p:cNvPicPr>
          <p:nvPr/>
        </p:nvPicPr>
        <p:blipFill>
          <a:blip r:embed="rId3"/>
          <a:srcRect l="13302"/>
          <a:stretch>
            <a:fillRect/>
          </a:stretch>
        </p:blipFill>
        <p:spPr bwMode="auto">
          <a:xfrm>
            <a:off x="3788131" y="2924944"/>
            <a:ext cx="5352240" cy="347254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9812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885" y="548680"/>
            <a:ext cx="8229600" cy="504056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Баркас «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Ношульской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пристани»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 Президентских грантов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Сроки реализации проекта: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г.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Общий бюджет проекта (в рублях):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366290  рубл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ей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4608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Пользователь\Pictures\2020- 1\IMG_20200521_123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7001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885" y="548680"/>
            <a:ext cx="8229600" cy="5040560"/>
          </a:xfrm>
        </p:spPr>
        <p:txBody>
          <a:bodyPr>
            <a:norm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Ветеран живет рядом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грант АМР «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Прилузский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Сроки реализации проекта: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г.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Общий бюджет проекта (в рублях):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10800  рубл</a:t>
            </a:r>
            <a:r>
              <a:rPr lang="ru-RU" dirty="0" smtClean="0">
                <a:solidFill>
                  <a:schemeClr val="tx1"/>
                </a:solidFill>
              </a:rPr>
              <a:t>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9269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Pictures\2019\yU2_1W2EPWY.jpg"/>
          <p:cNvPicPr>
            <a:picLocks noChangeAspect="1" noChangeArrowheads="1"/>
          </p:cNvPicPr>
          <p:nvPr/>
        </p:nvPicPr>
        <p:blipFill>
          <a:blip r:embed="rId2"/>
          <a:srcRect t="19852" b="5701"/>
          <a:stretch>
            <a:fillRect/>
          </a:stretch>
        </p:blipFill>
        <p:spPr bwMode="auto">
          <a:xfrm>
            <a:off x="28419" y="0"/>
            <a:ext cx="5335669" cy="3429000"/>
          </a:xfrm>
          <a:prstGeom prst="rect">
            <a:avLst/>
          </a:prstGeom>
          <a:noFill/>
        </p:spPr>
      </p:pic>
      <p:pic>
        <p:nvPicPr>
          <p:cNvPr id="2050" name="Picture 2" descr="D:\2019\ветераны\проект ветеран живет рядом\Dq73PeBB78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88" y="836712"/>
            <a:ext cx="3879812" cy="557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922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885" y="548680"/>
            <a:ext cx="8229600" cy="5760640"/>
          </a:xfrm>
        </p:spPr>
        <p:txBody>
          <a:bodyPr>
            <a:norm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«Хронограф Алексеевского училища»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 Президентских грантов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Сроки реализации проекта: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 г.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Общий бюджет проекта (в рублях):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483710  рубл</a:t>
            </a:r>
            <a:r>
              <a:rPr lang="ru-RU" dirty="0" smtClean="0">
                <a:solidFill>
                  <a:schemeClr val="tx1"/>
                </a:solidFill>
              </a:rPr>
              <a:t>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2287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 s e r\Desktop\16184054540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170" y="0"/>
            <a:ext cx="443483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 s e r\Desktop\Елдин\проект бруховский\Новая папка111\алек.у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558" y="0"/>
            <a:ext cx="456997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2819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 s e r\Desktop\1618405454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984" cy="601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 s e r\Desktop\16184054540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91037" cy="601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2434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885" y="548680"/>
            <a:ext cx="8229600" cy="6048672"/>
          </a:xfrm>
        </p:spPr>
        <p:txBody>
          <a:bodyPr>
            <a:norm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«Азбука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Молодцова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Фонд Президентских грантов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Сроки реализации проекта: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г.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Общий бюджет проекта (в рублях):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521390  рубл</a:t>
            </a:r>
            <a:r>
              <a:rPr lang="ru-RU" dirty="0" smtClean="0">
                <a:solidFill>
                  <a:schemeClr val="tx1"/>
                </a:solidFill>
              </a:rPr>
              <a:t>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8345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 s e r\Pictures\2021\IMG_20210824_103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499992" cy="599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 s e r\Pictures\2021\IMG_20210830_1151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465" y="1942"/>
            <a:ext cx="4498535" cy="599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1037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 новостроек в селе Ношуль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 улице Шулепова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1\Pictures\села и деревни сп\ношуль с высоты (8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8508098" cy="478634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000769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606" y="6286521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54" y="5815753"/>
            <a:ext cx="627583" cy="107005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ТОС «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Якушево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92696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Название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Ремонт дороги на горе в сельском поселении   «Ношуль»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Яковлевская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ул.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Якутинская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Грездса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чой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МО МР 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Прилузский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Полная стоимость Проекта –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93750,00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Оцененная стоимость труда добровольцев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18750,00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рублей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Запрашиваемая сумма субсидии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75000,00 рублей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Реализован в 2020 г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Установка арт 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объекта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«По следам истории села Ношуль»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Центр поддержки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МинЭкономики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РК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Полная стоимость Проекта -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302510 рублей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Оцененная стоимость труда добровольцев -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51500 рублей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Запрашиваемая сумма субсидии -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251010 </a:t>
            </a:r>
            <a:r>
              <a:rPr lang="ru-RU" sz="2000" b="1" dirty="0"/>
              <a:t>рублей </a:t>
            </a:r>
            <a:endParaRPr lang="ru-RU" sz="2000" dirty="0"/>
          </a:p>
          <a:p>
            <a:pPr algn="ctr"/>
            <a:r>
              <a:rPr lang="ru-RU" sz="2000" dirty="0"/>
              <a:t>Реализован в </a:t>
            </a:r>
            <a:r>
              <a:rPr lang="ru-RU" sz="2000" b="1" dirty="0"/>
              <a:t>2020 г.</a:t>
            </a:r>
            <a:endParaRPr lang="ru-RU" sz="2000" dirty="0"/>
          </a:p>
          <a:p>
            <a:pPr algn="ctr"/>
            <a:r>
              <a:rPr lang="ru-RU" sz="2000" dirty="0"/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8557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 s e r\Desktop\Елдин\проект бруховский\Новая папка111\подк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079" y="0"/>
            <a:ext cx="4520530" cy="596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 s e r\Desktop\Елдин\проект бруховский\Новая папка111\ношу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19"/>
            <a:ext cx="4499992" cy="599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4084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537321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Проекты ТОС «Пионер», реализованные за счет всех источников привлекли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4625094.98 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рублей в том числе денежные средства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3990508.00 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рублей.</a:t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Проекты ТОС 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Якушево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реализованные за счет всех источников привлекли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396260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рублей 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том числе денежные средства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326010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4222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8562" y="980728"/>
            <a:ext cx="885543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Проекты реализуемые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ТОСами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в</a:t>
            </a:r>
          </a:p>
          <a:p>
            <a:pPr algn="ctr"/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2022году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8562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0"/>
            <a:ext cx="4716016" cy="6381328"/>
          </a:xfrm>
        </p:spPr>
        <p:txBody>
          <a:bodyPr anchor="t">
            <a:no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ТОС «Пионер»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Издание книги «Ношуль. История села»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Министерство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экономики Республики Коми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Сроки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реализации проекта: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Общий бюджет проекта (в рублях):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482500 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рубл</a:t>
            </a:r>
            <a:r>
              <a:rPr lang="ru-RU" b="1" dirty="0">
                <a:solidFill>
                  <a:schemeClr val="tx1"/>
                </a:solidFill>
              </a:rPr>
              <a:t>ей</a:t>
            </a:r>
            <a:endParaRPr lang="ru-RU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44</a:t>
            </a:fld>
            <a:endParaRPr lang="ru-RU"/>
          </a:p>
        </p:txBody>
      </p:sp>
      <p:pic>
        <p:nvPicPr>
          <p:cNvPr id="2050" name="Picture 2" descr="https://downloader.disk.yandex.ru/preview/c153e0182b1359c0a299ed435508290bbd50c56324bfe98db31e0f5511f78791/6295d993/unA3E6-2HuRjHzDkcKMbJyIIPB_vtsCdc8gfW54i0LN2cQLZnqXAeKSaGGDF_u9twtvObANycxVs5oC5eWf7ug%3D%3D?uid=0&amp;filename=%D0%9C%D0%BE%D0%B6%D0%B5%D0%B3%D0%BE%D0%B2%20%D0%90%D0%98.%20%D0%9D%D0%BE%D1%88%D1%83%D0%BB%D1%8C.%20%D0%98%D1%81%D1%82%D0%BE%D1%80%D0%B8%D1%8F%20%D1%81%D0%B5%D0%BB%D0%B0..jpg&amp;disposition=inline&amp;hash=&amp;limit=0&amp;content_type=image%2Fjpeg&amp;owner_uid=0&amp;tknv=v2&amp;size=1860x9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983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4864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8" y="0"/>
            <a:ext cx="4399756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0"/>
            <a:ext cx="4716016" cy="6165304"/>
          </a:xfrm>
        </p:spPr>
        <p:txBody>
          <a:bodyPr anchor="t">
            <a:no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ТОС «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Якушево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Установка исторического арт – объекта «Окошко в Европу»</a:t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Министерство экономики Республики Коми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Сроки реализации проекта: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Общий бюджет проекта (в рублях):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664135 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рубл</a:t>
            </a:r>
            <a:r>
              <a:rPr lang="ru-RU" b="1" dirty="0">
                <a:solidFill>
                  <a:schemeClr val="tx1"/>
                </a:solidFill>
              </a:rPr>
              <a:t>ей</a:t>
            </a:r>
            <a:endParaRPr lang="ru-RU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45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2851" y="5865457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4864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4572000" cy="252028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Председатель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ТОС ПИОНЕР - </a:t>
            </a:r>
            <a:r>
              <a:rPr lang="ru-RU" sz="5400" dirty="0" err="1" smtClean="0">
                <a:latin typeface="Times New Roman" pitchFamily="18" charset="0"/>
                <a:cs typeface="Times New Roman" pitchFamily="18" charset="0"/>
              </a:rPr>
              <a:t>Есикова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Светлана Валентиновна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sun9-26.userapi.com/impg/B7mFpCnysrbsS1PPsqMZbIkr97rFj4heDr1K9g/e_ULQgOwgwk.jpg?size=720x1600&amp;quality=95&amp;sign=d522db3c57bacb80dce459c8bc27b5d6&amp;type=album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0" r="21184"/>
          <a:stretch/>
        </p:blipFill>
        <p:spPr bwMode="auto">
          <a:xfrm>
            <a:off x="5473080" y="0"/>
            <a:ext cx="3672408" cy="6381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2851" y="5865457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4858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996952"/>
            <a:ext cx="4572000" cy="252028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Председатель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ТОС </a:t>
            </a:r>
            <a:r>
              <a:rPr lang="ru-RU" sz="5400" dirty="0" err="1" smtClean="0">
                <a:latin typeface="Times New Roman" pitchFamily="18" charset="0"/>
                <a:cs typeface="Times New Roman" pitchFamily="18" charset="0"/>
              </a:rPr>
              <a:t>Якушево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–Попова Лариса Николаевна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sun9-83.userapi.com/s/v1/if2/YlP14N1z2vUsvO9f0elQCjN_Wt_G00Kwo22OZGat5UXwqrReFVrW2scBhzsBrqno8URKOTYjxeMjFo8ahVqmhD9F.jpg?size=1200x1600&amp;quality=9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"/>
            <a:ext cx="4283968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2851" y="5865457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1377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861048"/>
            <a:ext cx="8229600" cy="151216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Проекты Администрации СП «Ношуль», реализованные за счет всех источников в период </a:t>
            </a:r>
            <a:b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2016-2021годов</a:t>
            </a:r>
            <a:b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проекта Министерства с/х</a:t>
            </a:r>
            <a:b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 проектов «Народный бюджет»</a:t>
            </a:r>
            <a:b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сумму 4922837 рублей</a:t>
            </a:r>
            <a:endParaRPr lang="ru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851" y="5865457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78186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Картинки по запросу АТОС Р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86690"/>
            <a:ext cx="3942080" cy="404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202" y="116762"/>
            <a:ext cx="3701155" cy="371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000769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8" y="6269968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Дмитрий\Desktop\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5944121"/>
            <a:ext cx="928694" cy="92869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708400" y="2564765"/>
            <a:ext cx="5396230" cy="14630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  <a:sym typeface="+mn-ea"/>
              </a:rPr>
              <a:t>АССОЦИАЦИЯ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  <a:sym typeface="+mn-ea"/>
              </a:rPr>
              <a:t>территориального общественного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  <a:sym typeface="+mn-ea"/>
              </a:rPr>
              <a:t>самоуправления и социально ориентированных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  <a:sym typeface="+mn-ea"/>
              </a:rPr>
              <a:t>некоммерческих организаций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  <a:sym typeface="+mn-ea"/>
              </a:rPr>
              <a:t>Республики Коми</a:t>
            </a:r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2" name="TextBox 3"/>
          <p:cNvSpPr txBox="1"/>
          <p:nvPr/>
        </p:nvSpPr>
        <p:spPr>
          <a:xfrm>
            <a:off x="-10795" y="4294505"/>
            <a:ext cx="9150985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highlight>
                  <a:srgbClr val="FFFF00"/>
                </a:highlight>
                <a:latin typeface="Arial" charset="0"/>
                <a:sym typeface="+mn-ea"/>
              </a:rPr>
              <a:t>ПАРТНЕРСТВО - ЗАЛОГ УСПЕХА!</a:t>
            </a:r>
          </a:p>
          <a:p>
            <a:pPr algn="ctr"/>
            <a:endParaRPr lang="ru-RU" sz="1000" dirty="0">
              <a:latin typeface="Arial" charset="0"/>
              <a:cs typeface="Arial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46934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Pictures\села и деревни сп\DSC_12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71876"/>
            <a:ext cx="4228694" cy="28085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Дома-новостройки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1\Pictures\2016\благоустройство\август\усадьба\DSCN94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357298"/>
            <a:ext cx="4572032" cy="3429024"/>
          </a:xfrm>
          <a:prstGeom prst="rect">
            <a:avLst/>
          </a:prstGeom>
          <a:noFill/>
        </p:spPr>
      </p:pic>
      <p:pic>
        <p:nvPicPr>
          <p:cNvPr id="2052" name="Picture 4" descr="C:\Users\1\Pictures\села и деревни сп\ношуль с высоты (90).JPG"/>
          <p:cNvPicPr>
            <a:picLocks noChangeAspect="1" noChangeArrowheads="1"/>
          </p:cNvPicPr>
          <p:nvPr/>
        </p:nvPicPr>
        <p:blipFill>
          <a:blip r:embed="rId4" cstate="print"/>
          <a:srcRect l="28122" t="2069" b="22885"/>
          <a:stretch>
            <a:fillRect/>
          </a:stretch>
        </p:blipFill>
        <p:spPr bwMode="auto">
          <a:xfrm>
            <a:off x="5000628" y="1428736"/>
            <a:ext cx="3770357" cy="221455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000769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6256" y="6286520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2854" y="5815753"/>
            <a:ext cx="627583" cy="10700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000769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286520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Дмитрий\Desktop\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445" y="6000769"/>
            <a:ext cx="928694" cy="92869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-1" y="162164"/>
            <a:ext cx="9138013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Динамика развития ТОС в статусе юр. л.</a:t>
            </a:r>
          </a:p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на территории Республики Коми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28596" y="4941168"/>
            <a:ext cx="0" cy="432048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0" y="5443220"/>
            <a:ext cx="1124585" cy="1905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124440" y="5011405"/>
            <a:ext cx="104706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124440" y="5011405"/>
            <a:ext cx="0" cy="432048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171500" y="4579357"/>
            <a:ext cx="0" cy="432048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171500" y="4579357"/>
            <a:ext cx="104706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220028" y="4147309"/>
            <a:ext cx="0" cy="432048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265620" y="3715261"/>
            <a:ext cx="0" cy="432048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312680" y="3283213"/>
            <a:ext cx="0" cy="432048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3218560" y="4147309"/>
            <a:ext cx="104706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265620" y="3715261"/>
            <a:ext cx="104706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312680" y="3283213"/>
            <a:ext cx="104706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359740" y="2851165"/>
            <a:ext cx="104706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359740" y="2851165"/>
            <a:ext cx="0" cy="432048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7411966" y="2419117"/>
            <a:ext cx="0" cy="432048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7406640" y="2419350"/>
            <a:ext cx="909955" cy="1905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73016" y="5454293"/>
            <a:ext cx="85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60792" y="5086344"/>
            <a:ext cx="85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415780" y="4673502"/>
            <a:ext cx="85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12962" y="4232188"/>
            <a:ext cx="85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28004" y="3789317"/>
            <a:ext cx="85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36112" y="3356989"/>
            <a:ext cx="85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516607" y="2924533"/>
            <a:ext cx="85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524115" y="2493010"/>
            <a:ext cx="718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</a:p>
        </p:txBody>
      </p:sp>
      <p:sp>
        <p:nvSpPr>
          <p:cNvPr id="45" name="Овал 44"/>
          <p:cNvSpPr/>
          <p:nvPr/>
        </p:nvSpPr>
        <p:spPr>
          <a:xfrm>
            <a:off x="235775" y="4738682"/>
            <a:ext cx="652313" cy="614496"/>
          </a:xfrm>
          <a:prstGeom prst="ellipse">
            <a:avLst/>
          </a:prstGeom>
          <a:solidFill>
            <a:schemeClr val="bg1"/>
          </a:solidFill>
          <a:ln>
            <a:solidFill>
              <a:srgbClr val="1CA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44</a:t>
            </a:r>
          </a:p>
        </p:txBody>
      </p:sp>
      <p:sp>
        <p:nvSpPr>
          <p:cNvPr id="46" name="Овал 45"/>
          <p:cNvSpPr/>
          <p:nvPr/>
        </p:nvSpPr>
        <p:spPr>
          <a:xfrm>
            <a:off x="1284302" y="4326754"/>
            <a:ext cx="627325" cy="601808"/>
          </a:xfrm>
          <a:prstGeom prst="ellipse">
            <a:avLst/>
          </a:prstGeom>
          <a:solidFill>
            <a:schemeClr val="bg1"/>
          </a:solidFill>
          <a:ln>
            <a:solidFill>
              <a:srgbClr val="1CA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72</a:t>
            </a:r>
          </a:p>
        </p:txBody>
      </p:sp>
      <p:sp>
        <p:nvSpPr>
          <p:cNvPr id="47" name="Овал 46"/>
          <p:cNvSpPr/>
          <p:nvPr/>
        </p:nvSpPr>
        <p:spPr>
          <a:xfrm>
            <a:off x="2353489" y="3892670"/>
            <a:ext cx="627325" cy="601808"/>
          </a:xfrm>
          <a:prstGeom prst="ellipse">
            <a:avLst/>
          </a:prstGeom>
          <a:solidFill>
            <a:schemeClr val="bg1"/>
          </a:solidFill>
          <a:ln>
            <a:solidFill>
              <a:srgbClr val="1CA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90</a:t>
            </a:r>
          </a:p>
        </p:txBody>
      </p:sp>
      <p:sp>
        <p:nvSpPr>
          <p:cNvPr id="48" name="Овал 47"/>
          <p:cNvSpPr/>
          <p:nvPr/>
        </p:nvSpPr>
        <p:spPr>
          <a:xfrm>
            <a:off x="3399080" y="3460622"/>
            <a:ext cx="627325" cy="60180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87</a:t>
            </a:r>
          </a:p>
        </p:txBody>
      </p:sp>
      <p:sp>
        <p:nvSpPr>
          <p:cNvPr id="49" name="Овал 48"/>
          <p:cNvSpPr/>
          <p:nvPr/>
        </p:nvSpPr>
        <p:spPr>
          <a:xfrm>
            <a:off x="4421651" y="3014061"/>
            <a:ext cx="627325" cy="601808"/>
          </a:xfrm>
          <a:prstGeom prst="ellipse">
            <a:avLst/>
          </a:prstGeom>
          <a:solidFill>
            <a:schemeClr val="bg1"/>
          </a:solidFill>
          <a:ln>
            <a:solidFill>
              <a:srgbClr val="1CA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92</a:t>
            </a:r>
          </a:p>
        </p:txBody>
      </p:sp>
      <p:sp>
        <p:nvSpPr>
          <p:cNvPr id="50" name="Овал 49"/>
          <p:cNvSpPr/>
          <p:nvPr/>
        </p:nvSpPr>
        <p:spPr>
          <a:xfrm>
            <a:off x="5499832" y="2571042"/>
            <a:ext cx="627325" cy="60180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88</a:t>
            </a:r>
          </a:p>
        </p:txBody>
      </p:sp>
      <p:sp>
        <p:nvSpPr>
          <p:cNvPr id="51" name="Овал 50"/>
          <p:cNvSpPr/>
          <p:nvPr/>
        </p:nvSpPr>
        <p:spPr>
          <a:xfrm>
            <a:off x="6578013" y="2114642"/>
            <a:ext cx="627325" cy="601808"/>
          </a:xfrm>
          <a:prstGeom prst="ellipse">
            <a:avLst/>
          </a:prstGeom>
          <a:solidFill>
            <a:schemeClr val="bg1"/>
          </a:solidFill>
          <a:ln>
            <a:solidFill>
              <a:srgbClr val="1CA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90</a:t>
            </a:r>
          </a:p>
        </p:txBody>
      </p:sp>
      <p:sp>
        <p:nvSpPr>
          <p:cNvPr id="52" name="Овал 51"/>
          <p:cNvSpPr/>
          <p:nvPr/>
        </p:nvSpPr>
        <p:spPr>
          <a:xfrm>
            <a:off x="7589906" y="1715314"/>
            <a:ext cx="627325" cy="601808"/>
          </a:xfrm>
          <a:prstGeom prst="ellipse">
            <a:avLst/>
          </a:prstGeom>
          <a:solidFill>
            <a:schemeClr val="bg1"/>
          </a:solidFill>
          <a:ln>
            <a:solidFill>
              <a:srgbClr val="1CA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93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5220074" y="3816038"/>
            <a:ext cx="3771940" cy="2021213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Потенциал роста в 2022 году: </a:t>
            </a:r>
          </a:p>
          <a:p>
            <a:pPr algn="ctr"/>
            <a:endParaRPr lang="ru-RU" sz="4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58 ТОС без образования 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юридического лица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В столице определено более 10 территорий для новых ТОС</a:t>
            </a:r>
          </a:p>
        </p:txBody>
      </p:sp>
      <p:cxnSp>
        <p:nvCxnSpPr>
          <p:cNvPr id="4" name="Прямая соединительная линия 34"/>
          <p:cNvCxnSpPr/>
          <p:nvPr/>
        </p:nvCxnSpPr>
        <p:spPr>
          <a:xfrm>
            <a:off x="8316841" y="1988587"/>
            <a:ext cx="0" cy="432048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/>
          <p:cNvSpPr/>
          <p:nvPr/>
        </p:nvSpPr>
        <p:spPr>
          <a:xfrm>
            <a:off x="8316595" y="1191260"/>
            <a:ext cx="808990" cy="752475"/>
          </a:xfrm>
          <a:prstGeom prst="ellipse">
            <a:avLst/>
          </a:prstGeom>
          <a:solidFill>
            <a:schemeClr val="bg1"/>
          </a:solidFill>
          <a:ln>
            <a:solidFill>
              <a:srgbClr val="1CA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101</a:t>
            </a:r>
          </a:p>
        </p:txBody>
      </p:sp>
      <p:cxnSp>
        <p:nvCxnSpPr>
          <p:cNvPr id="9" name="Прямая соединительная линия 35"/>
          <p:cNvCxnSpPr/>
          <p:nvPr/>
        </p:nvCxnSpPr>
        <p:spPr>
          <a:xfrm>
            <a:off x="8316595" y="1988820"/>
            <a:ext cx="827405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43"/>
          <p:cNvSpPr txBox="1"/>
          <p:nvPr/>
        </p:nvSpPr>
        <p:spPr>
          <a:xfrm>
            <a:off x="8388350" y="2061210"/>
            <a:ext cx="718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07580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Картинки по запросу АТОС Р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48" y="1268760"/>
            <a:ext cx="2929255" cy="294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000769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286520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Дмитрий\Desktop\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2943" y="5929306"/>
            <a:ext cx="928694" cy="92869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500039" y="4581321"/>
            <a:ext cx="4572000" cy="17373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Координатор по развитию ТОС в РК</a:t>
            </a: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Сизев Дмитрий Владимирович</a:t>
            </a:r>
          </a:p>
          <a:p>
            <a:pPr algn="ctr"/>
            <a:r>
              <a:rPr lang="en-US" altLang="ru-RU" b="1" dirty="0">
                <a:latin typeface="Arial" pitchFamily="34" charset="0"/>
                <a:cs typeface="Arial" pitchFamily="34" charset="0"/>
              </a:rPr>
              <a:t>8 (908) 717 75 13</a:t>
            </a: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Сайт: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atosrk.ru </a:t>
            </a:r>
          </a:p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E-mail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: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atosrk@gmail.com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24" y="4581419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Руководитель Ассоциации «СМО РК»</a:t>
            </a:r>
          </a:p>
          <a:p>
            <a:pPr algn="ctr"/>
            <a:r>
              <a:rPr lang="ru-RU" dirty="0" err="1">
                <a:latin typeface="Arial" pitchFamily="34" charset="0"/>
                <a:cs typeface="Arial" pitchFamily="34" charset="0"/>
              </a:rPr>
              <a:t>Болобонов</a:t>
            </a:r>
            <a:r>
              <a:rPr lang="ru-RU" dirty="0">
                <a:latin typeface="Arial" pitchFamily="34" charset="0"/>
                <a:cs typeface="Arial" pitchFamily="34" charset="0"/>
              </a:rPr>
              <a:t> Юрий Викторович</a:t>
            </a: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Сайт: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smo11.ru </a:t>
            </a:r>
          </a:p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E-mail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: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smo.rkomi@gmail.com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Картинки по запросу атос р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849" y="1393854"/>
            <a:ext cx="3598545" cy="269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1168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highlight>
                  <a:srgbClr val="FFFF00"/>
                </a:highlight>
                <a:latin typeface="Arial" charset="0"/>
                <a:sym typeface="+mn-ea"/>
              </a:rPr>
              <a:t>ПАРТНЕРСТВО - ЗАЛОГ УСПЕХА!</a:t>
            </a:r>
          </a:p>
          <a:p>
            <a:pPr algn="ctr"/>
            <a:endParaRPr lang="ru-RU" sz="800" b="1" dirty="0">
              <a:solidFill>
                <a:srgbClr val="0070C0"/>
              </a:solidFill>
              <a:highlight>
                <a:srgbClr val="FFFF00"/>
              </a:highlight>
              <a:latin typeface="Arial" charset="0"/>
              <a:cs typeface="Arial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1029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Объект 2"/>
          <p:cNvSpPr>
            <a:spLocks noGrp="1"/>
          </p:cNvSpPr>
          <p:nvPr>
            <p:ph idx="1"/>
          </p:nvPr>
        </p:nvSpPr>
        <p:spPr>
          <a:xfrm>
            <a:off x="1846263" y="1828800"/>
            <a:ext cx="6669087" cy="4572000"/>
          </a:xfrm>
        </p:spPr>
        <p:txBody>
          <a:bodyPr/>
          <a:lstStyle/>
          <a:p>
            <a:pPr algn="ctr"/>
            <a:r>
              <a:rPr lang="ru-RU" altLang="ru-RU" sz="3200" dirty="0" err="1" smtClean="0">
                <a:latin typeface="Times New Roman" pitchFamily="18" charset="0"/>
                <a:cs typeface="Times New Roman" pitchFamily="18" charset="0"/>
              </a:rPr>
              <a:t>Елдин</a:t>
            </a: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 Сергей Николаевич</a:t>
            </a:r>
            <a:r>
              <a:rPr lang="en-US" alt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buFont typeface="Arial" charset="0"/>
              <a:buNone/>
            </a:pP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 Глава сельского поселения «Ношуль».</a:t>
            </a:r>
          </a:p>
          <a:p>
            <a:pPr algn="ctr">
              <a:buFont typeface="Arial" charset="0"/>
              <a:buNone/>
            </a:pPr>
            <a:r>
              <a:rPr lang="ru-RU" altLang="ru-RU" dirty="0" smtClean="0"/>
              <a:t>  </a:t>
            </a:r>
          </a:p>
          <a:p>
            <a:pPr algn="ctr">
              <a:buFont typeface="Arial" charset="0"/>
              <a:buNone/>
            </a:pPr>
            <a:r>
              <a:rPr lang="en-US" altLang="ru-RU" dirty="0" smtClean="0">
                <a:hlinkClick r:id="rId2"/>
              </a:rPr>
              <a:t>noshuladm@mail.ru</a:t>
            </a:r>
            <a:r>
              <a:rPr lang="ru-RU" altLang="ru-RU" dirty="0" smtClean="0"/>
              <a:t> </a:t>
            </a:r>
          </a:p>
          <a:p>
            <a:pPr algn="ctr">
              <a:buFont typeface="Arial" charset="0"/>
              <a:buNone/>
            </a:pPr>
            <a:endParaRPr lang="ru-RU" altLang="ru-RU" dirty="0" smtClean="0"/>
          </a:p>
          <a:p>
            <a:pPr algn="ctr">
              <a:buFont typeface="Arial" charset="0"/>
              <a:buNone/>
            </a:pPr>
            <a:r>
              <a:rPr lang="ru-RU" altLang="ru-RU" dirty="0" smtClean="0"/>
              <a:t> тел.: 8(2133)31159, </a:t>
            </a:r>
          </a:p>
          <a:p>
            <a:pPr algn="ctr">
              <a:buFont typeface="Arial" charset="0"/>
              <a:buNone/>
            </a:pPr>
            <a:r>
              <a:rPr lang="ru-RU" altLang="ru-RU" dirty="0" smtClean="0"/>
              <a:t>8-922-588-5304.</a:t>
            </a:r>
          </a:p>
          <a:p>
            <a:pPr>
              <a:buFont typeface="Arial" charset="0"/>
              <a:buNone/>
            </a:pPr>
            <a:endParaRPr lang="ru-RU" altLang="ru-RU" dirty="0" smtClean="0"/>
          </a:p>
        </p:txBody>
      </p:sp>
      <p:pic>
        <p:nvPicPr>
          <p:cNvPr id="34820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92075"/>
            <a:ext cx="18796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7338" y="3289300"/>
            <a:ext cx="2355850" cy="954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Сельское поселение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Ношуль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438618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123728" y="1942455"/>
            <a:ext cx="6604000" cy="22066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5400" b="1" dirty="0">
                <a:latin typeface="Gabriola" panose="04040605051002020D02" pitchFamily="82" charset="0"/>
                <a:ea typeface="+mj-ea"/>
                <a:cs typeface="+mj-cs"/>
              </a:rPr>
              <a:t>Спасибо за внимание!</a:t>
            </a:r>
          </a:p>
        </p:txBody>
      </p:sp>
      <p:pic>
        <p:nvPicPr>
          <p:cNvPr id="35843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59" y="777484"/>
            <a:ext cx="1905607" cy="307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7338" y="4149080"/>
            <a:ext cx="2355850" cy="954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Сельское поселение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Ношуль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016482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12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90465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«Строительство дороги по улице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Шулепова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ГУ РК «Центр поддержки развития экономики Республики Коми»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Сроки реализации проекта: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2013 г.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Запрашиваемый бюджет проекта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174052 рублей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Вклад граждан: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264587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Общий бюджет проекта: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438639 рублей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620688"/>
            <a:ext cx="8229600" cy="5219534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 smtClean="0"/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000769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8027" y="6286521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854" y="5815753"/>
            <a:ext cx="627583" cy="1070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7833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Администрация\Pictures\ib\20131011145725\P7310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8680" y="2708920"/>
            <a:ext cx="5219454" cy="3816726"/>
          </a:xfrm>
          <a:prstGeom prst="rect">
            <a:avLst/>
          </a:prstGeom>
          <a:noFill/>
        </p:spPr>
      </p:pic>
      <p:pic>
        <p:nvPicPr>
          <p:cNvPr id="6" name="Picture 11" descr="C:\Users\Администрация\Pictures\ib\20131011145725\P7310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80"/>
            <a:ext cx="5580112" cy="394942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000769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02" y="6286520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Администрация\Pictures\ib\20131011145725\P73104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2877" y="2852936"/>
            <a:ext cx="4860032" cy="3645024"/>
          </a:xfrm>
          <a:prstGeom prst="rect">
            <a:avLst/>
          </a:prstGeom>
          <a:noFill/>
        </p:spPr>
      </p:pic>
      <p:pic>
        <p:nvPicPr>
          <p:cNvPr id="6" name="Picture 6" descr="C:\Users\Администрация\Desktop\отчет\IMG_08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374"/>
            <a:ext cx="5148064" cy="36260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000769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02" y="6286520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1\Pictures\2014\БЛАГОУСТРОЙСТВО\АВГУСТ ДОРОГИ\P1010075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4697" y="2564904"/>
            <a:ext cx="5148064" cy="3861392"/>
          </a:xfrm>
          <a:prstGeom prst="rect">
            <a:avLst/>
          </a:prstGeom>
          <a:noFill/>
        </p:spPr>
      </p:pic>
      <p:pic>
        <p:nvPicPr>
          <p:cNvPr id="6" name="Picture 6" descr="C:\Users\Администрация\Desktop\отчет\IMG_09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78" y="0"/>
            <a:ext cx="5366266" cy="381830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013958"/>
            <a:ext cx="9144000" cy="2857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" y="6292124"/>
            <a:ext cx="9144000" cy="27699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1\Pictures\Ношуль - герб с короной —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853" y="5782183"/>
            <a:ext cx="627583" cy="10700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1669</TotalTime>
  <Words>386</Words>
  <Application>Microsoft Office PowerPoint</Application>
  <PresentationFormat>Экран (4:3)</PresentationFormat>
  <Paragraphs>106</Paragraphs>
  <Slides>53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Начальная</vt:lpstr>
      <vt:lpstr>Презентация PowerPoint</vt:lpstr>
      <vt:lpstr>Презентация PowerPoint</vt:lpstr>
      <vt:lpstr>2013 год</vt:lpstr>
      <vt:lpstr>Район новостроек в селе Ношуль  по улице Шулепова</vt:lpstr>
      <vt:lpstr> Дома-новостройки</vt:lpstr>
      <vt:lpstr>«Строительство дороги по улице Шулепова»  ГУ РК «Центр поддержки развития экономики Республики Коми» Сроки реализации проекта: 2013 г. Запрашиваемый бюджет проекта 174052 рублей Вклад граждан: 264587 Общий бюджет проекта: 438639 рублей </vt:lpstr>
      <vt:lpstr>Презентация PowerPoint</vt:lpstr>
      <vt:lpstr>Презентация PowerPoint</vt:lpstr>
      <vt:lpstr>Презентация PowerPoint</vt:lpstr>
      <vt:lpstr>«Строительство детской спортивной площадки»  ГУ РК «Центр поддержки развития экономики Республики Коми» Сроки реализации проекта: 2014 г. Запрашиваемый бюджет проекта 269346 рублей Вклад граждан: 77500 Общий бюджет проекта: 346846 рублей </vt:lpstr>
      <vt:lpstr>Презентация PowerPoint</vt:lpstr>
      <vt:lpstr>«Строительство лыжной базы»  ГУ РК «Центр поддержки развития экономики Республики Коми» Сроки реализации проекта: 2014 г. Запрашиваемый бюджет проекта 212400 рублей Вклад граждан: 71250 Общий бюджет проекта: 283650 рублей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«Благоустройство ул.Шулепова»  ГУ РК «Центр поддержки развития экономики Республики Коми» Сроки реализации проекта: 2016 г. Запрашиваемый бюджет проекта 327720 рублей Вклад граждан: 126500 Общий бюджет проекта: 454220 рублей </vt:lpstr>
      <vt:lpstr>Презентация PowerPoint</vt:lpstr>
      <vt:lpstr>Презентация PowerPoint</vt:lpstr>
      <vt:lpstr>«Хоккей в каждый двор»  Благотворительный фонд  Елены и Геннадия Тимченко Сроки реализации проекта:  2016 г.  Общий бюджет проекта: 798000 рублей </vt:lpstr>
      <vt:lpstr>Презентация PowerPoint</vt:lpstr>
      <vt:lpstr>«Новый дом для бабушки и дедушки»  Благотворительный фонд  «Добрый город Петербург» Сроки реализации проекта:  Июнь 2017 –январь 2018 г.  Общий бюджет проекта (в рублях): 117 260 рублей  </vt:lpstr>
      <vt:lpstr>Презентация PowerPoint</vt:lpstr>
      <vt:lpstr>« Дорога к здоровью»  Министерство экономики Республики Коми  Сроки реализации проекта: 2018 г. Запрашиваемый бюджет проекта  (в рублях) 215250 рублей Общий бюджет проекта (в рублях): 310000 рублей </vt:lpstr>
      <vt:lpstr>Презентация PowerPoint</vt:lpstr>
      <vt:lpstr>Зал после ремонта</vt:lpstr>
      <vt:lpstr>«Новая жизнь Алексеевского училища»  Фонд Президентских грантов  Сроки реализации проекта: 2018 г.  Общий бюджет проекта (в рублях): 494289,98 рублей </vt:lpstr>
      <vt:lpstr>Презентация PowerPoint</vt:lpstr>
      <vt:lpstr>Баркас «Ношульской пристани»  Фонд Президентских грантов  Сроки реализации проекта: 2019 г.  Общий бюджет проекта (в рублях): 366290  рублей </vt:lpstr>
      <vt:lpstr>Презентация PowerPoint</vt:lpstr>
      <vt:lpstr>Ветеран живет рядом грант АМР «Прилузский»  Сроки реализации проекта: 2019 г.  Общий бюджет проекта (в рублях): 10800  рублей </vt:lpstr>
      <vt:lpstr>Презентация PowerPoint</vt:lpstr>
      <vt:lpstr> «Хронограф Алексеевского училища»  Фонд Президентских грантов  Сроки реализации проекта: 2020 г.  Общий бюджет проекта (в рублях): 483710  рублей </vt:lpstr>
      <vt:lpstr>Презентация PowerPoint</vt:lpstr>
      <vt:lpstr>Презентация PowerPoint</vt:lpstr>
      <vt:lpstr> «Азбука Молодцова»  Фонд Президентских грантов  Сроки реализации проекта: 2021 г.  Общий бюджет проекта (в рублях): 521390  рублей </vt:lpstr>
      <vt:lpstr>Презентация PowerPoint</vt:lpstr>
      <vt:lpstr>ТОС «Якушево»</vt:lpstr>
      <vt:lpstr>Презентация PowerPoint</vt:lpstr>
      <vt:lpstr>Проекты ТОС «Пионер», реализованные за счет всех источников привлекли 4625094.98 рублей в том числе денежные средства 3990508.00 рублей.  Проекты ТОС «Якушево», реализованные за счет всех источников привлекли 396260рублей в том числе денежные средства 326010рублей</vt:lpstr>
      <vt:lpstr>Презентация PowerPoint</vt:lpstr>
      <vt:lpstr>ТОС «Пионер»  Издание книги «Ношуль. История села» Министерство экономики Республики Коми Сроки реализации проекта: 2022 г. Общий бюджет проекта (в рублях): 482500  рублей</vt:lpstr>
      <vt:lpstr>ТОС «Якушево» Установка исторического арт – объекта «Окошко в Европу» Министерство экономики Республики Коми Сроки реализации проекта: 2022 г. Общий бюджет проекта (в рублях): 664135  рублей</vt:lpstr>
      <vt:lpstr>  Председатель ТОС ПИОНЕР - Есикова Светлана Валентиновна</vt:lpstr>
      <vt:lpstr>  Председатель ТОС Якушево –Попова Лариса Николаевна</vt:lpstr>
      <vt:lpstr>Проекты Администрации СП «Ношуль», реализованные за счет всех источников в период  2016-2021годов 3 проекта Министерства с/х 9 проектов «Народный бюджет»  на сумму 4922837 рублей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u s e r</cp:lastModifiedBy>
  <cp:revision>74</cp:revision>
  <dcterms:created xsi:type="dcterms:W3CDTF">2016-08-26T06:01:50Z</dcterms:created>
  <dcterms:modified xsi:type="dcterms:W3CDTF">2022-06-01T04:36:59Z</dcterms:modified>
</cp:coreProperties>
</file>