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sldIdLst>
    <p:sldId id="392" r:id="rId2"/>
    <p:sldId id="345" r:id="rId3"/>
    <p:sldId id="389" r:id="rId4"/>
    <p:sldId id="417" r:id="rId5"/>
    <p:sldId id="355" r:id="rId6"/>
    <p:sldId id="365" r:id="rId7"/>
    <p:sldId id="367" r:id="rId8"/>
    <p:sldId id="356" r:id="rId9"/>
    <p:sldId id="348" r:id="rId10"/>
    <p:sldId id="357" r:id="rId11"/>
    <p:sldId id="358" r:id="rId12"/>
    <p:sldId id="359" r:id="rId13"/>
    <p:sldId id="360" r:id="rId14"/>
    <p:sldId id="361" r:id="rId15"/>
    <p:sldId id="394" r:id="rId16"/>
    <p:sldId id="408" r:id="rId17"/>
    <p:sldId id="363" r:id="rId18"/>
    <p:sldId id="410" r:id="rId19"/>
    <p:sldId id="413" r:id="rId20"/>
    <p:sldId id="414" r:id="rId21"/>
    <p:sldId id="371" r:id="rId22"/>
    <p:sldId id="372" r:id="rId23"/>
    <p:sldId id="373" r:id="rId24"/>
    <p:sldId id="374" r:id="rId25"/>
    <p:sldId id="376" r:id="rId26"/>
    <p:sldId id="379" r:id="rId27"/>
    <p:sldId id="395" r:id="rId28"/>
    <p:sldId id="398" r:id="rId29"/>
    <p:sldId id="399" r:id="rId30"/>
    <p:sldId id="418" r:id="rId31"/>
    <p:sldId id="397" r:id="rId32"/>
    <p:sldId id="353" r:id="rId33"/>
    <p:sldId id="415" r:id="rId34"/>
    <p:sldId id="400" r:id="rId35"/>
    <p:sldId id="416" r:id="rId36"/>
    <p:sldId id="404" r:id="rId37"/>
    <p:sldId id="381" r:id="rId38"/>
    <p:sldId id="382" r:id="rId39"/>
    <p:sldId id="383" r:id="rId40"/>
    <p:sldId id="403" r:id="rId41"/>
    <p:sldId id="384" r:id="rId42"/>
    <p:sldId id="385" r:id="rId43"/>
    <p:sldId id="386" r:id="rId44"/>
    <p:sldId id="387" r:id="rId45"/>
    <p:sldId id="335" r:id="rId46"/>
  </p:sldIdLst>
  <p:sldSz cx="12960350" cy="68405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Титульник" id="{9C5DBF73-5C8C-8D4C-BB54-DF085EC13081}">
          <p14:sldIdLst>
            <p14:sldId id="392"/>
          </p14:sldIdLst>
        </p14:section>
        <p14:section name="1. Запад и Украина, как субъекты проекта &quot;Анти-Россия&quot;" id="{692C8D06-4F67-4777-8F66-A4AD89099483}">
          <p14:sldIdLst>
            <p14:sldId id="345"/>
            <p14:sldId id="389"/>
            <p14:sldId id="417"/>
            <p14:sldId id="355"/>
            <p14:sldId id="365"/>
            <p14:sldId id="367"/>
            <p14:sldId id="356"/>
            <p14:sldId id="348"/>
            <p14:sldId id="357"/>
            <p14:sldId id="358"/>
            <p14:sldId id="359"/>
            <p14:sldId id="360"/>
            <p14:sldId id="361"/>
            <p14:sldId id="394"/>
          </p14:sldIdLst>
        </p14:section>
        <p14:section name="2. Колумбайн, скулшуттинг, М.К.У., мизантропия, как элементы деструктивной идеологии" id="{05842082-C6AE-4F78-AD9A-E856B2D87BAF}">
          <p14:sldIdLst>
            <p14:sldId id="408"/>
            <p14:sldId id="363"/>
            <p14:sldId id="410"/>
            <p14:sldId id="413"/>
            <p14:sldId id="414"/>
            <p14:sldId id="371"/>
            <p14:sldId id="372"/>
            <p14:sldId id="373"/>
            <p14:sldId id="374"/>
            <p14:sldId id="376"/>
            <p14:sldId id="379"/>
            <p14:sldId id="395"/>
            <p14:sldId id="398"/>
            <p14:sldId id="399"/>
            <p14:sldId id="418"/>
            <p14:sldId id="397"/>
          </p14:sldIdLst>
        </p14:section>
        <p14:section name="3. Традиционные российские духовные ценности против деструктивной идеологии" id="{5A51947C-060B-4C88-B28E-7C76BC8B4AC5}">
          <p14:sldIdLst>
            <p14:sldId id="353"/>
            <p14:sldId id="415"/>
            <p14:sldId id="400"/>
            <p14:sldId id="416"/>
            <p14:sldId id="404"/>
            <p14:sldId id="381"/>
            <p14:sldId id="382"/>
            <p14:sldId id="383"/>
            <p14:sldId id="403"/>
            <p14:sldId id="384"/>
            <p14:sldId id="385"/>
            <p14:sldId id="386"/>
            <p14:sldId id="387"/>
          </p14:sldIdLst>
        </p14:section>
        <p14:section name="Финальные слайды" id="{4145BB14-2156-2145-AF78-8B8681ECBF54}">
          <p14:sldIdLst>
            <p14:sldId id="335"/>
          </p14:sldIdLst>
        </p14:section>
      </p14:sectionLst>
    </p:ext>
    <p:ext uri="{EFAFB233-063F-42B5-8137-9DF3F51BA10A}">
      <p15:sldGuideLst xmlns:p15="http://schemas.microsoft.com/office/powerpoint/2012/main">
        <p15:guide id="1" orient="horz" pos="2223" userDrawn="1">
          <p15:clr>
            <a:srgbClr val="A4A3A4"/>
          </p15:clr>
        </p15:guide>
        <p15:guide id="2" pos="41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лександр Кузнечиков" initials="АК" lastIdx="1" clrIdx="0">
    <p:extLst>
      <p:ext uri="{19B8F6BF-5375-455C-9EA6-DF929625EA0E}">
        <p15:presenceInfo xmlns:p15="http://schemas.microsoft.com/office/powerpoint/2012/main" userId="a5592a6cd51fc2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0125"/>
    <a:srgbClr val="A30236"/>
    <a:srgbClr val="3F5CBD"/>
    <a:srgbClr val="FF5C36"/>
    <a:srgbClr val="E6E6E6"/>
    <a:srgbClr val="AFABAB"/>
    <a:srgbClr val="879DC1"/>
    <a:srgbClr val="12A3AD"/>
    <a:srgbClr val="FF941A"/>
    <a:srgbClr val="EC94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94807"/>
  </p:normalViewPr>
  <p:slideViewPr>
    <p:cSldViewPr snapToGrid="0">
      <p:cViewPr varScale="1">
        <p:scale>
          <a:sx n="73" d="100"/>
          <a:sy n="73" d="100"/>
        </p:scale>
        <p:origin x="780" y="66"/>
      </p:cViewPr>
      <p:guideLst>
        <p:guide orient="horz" pos="2223"/>
        <p:guide pos="41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5C0B06-FB50-40E0-A6AA-589FE1D43684}"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ru-RU"/>
        </a:p>
      </dgm:t>
    </dgm:pt>
    <dgm:pt modelId="{8523CCEF-6275-4669-B2E1-7179D79328E8}">
      <dgm:prSet phldrT="[Текст]" custT="1"/>
      <dgm:spPr>
        <a:noFill/>
        <a:ln w="38100">
          <a:gradFill>
            <a:gsLst>
              <a:gs pos="100000">
                <a:srgbClr val="C00000"/>
              </a:gs>
              <a:gs pos="90000">
                <a:schemeClr val="tx1"/>
              </a:gs>
              <a:gs pos="70000">
                <a:srgbClr val="C00000"/>
              </a:gs>
              <a:gs pos="45000">
                <a:srgbClr val="C00000"/>
              </a:gs>
              <a:gs pos="0">
                <a:srgbClr val="C00000"/>
              </a:gs>
              <a:gs pos="24000">
                <a:schemeClr val="tx1"/>
              </a:gs>
            </a:gsLst>
            <a:lin ang="5400000" scaled="1"/>
          </a:gradFill>
        </a:ln>
      </dgm:spPr>
      <dgm:t>
        <a:bodyPr/>
        <a:lstStyle/>
        <a:p>
          <a:r>
            <a:rPr lang="ru-RU" sz="1650" dirty="0" smtClean="0"/>
            <a:t>ЗАПАД (субъекты реализации):</a:t>
          </a:r>
          <a:endParaRPr lang="ru-RU" sz="1650" dirty="0"/>
        </a:p>
      </dgm:t>
    </dgm:pt>
    <dgm:pt modelId="{7A1A905A-11BA-44F0-94F3-B62B0A5861B9}" type="parTrans" cxnId="{4545A08F-290E-407C-9656-A2D0BF97A01C}">
      <dgm:prSet/>
      <dgm:spPr/>
      <dgm:t>
        <a:bodyPr/>
        <a:lstStyle/>
        <a:p>
          <a:endParaRPr lang="ru-RU"/>
        </a:p>
      </dgm:t>
    </dgm:pt>
    <dgm:pt modelId="{501D3CE4-0DFE-450C-91CB-7486580CF410}" type="sibTrans" cxnId="{4545A08F-290E-407C-9656-A2D0BF97A01C}">
      <dgm:prSet/>
      <dgm:spPr>
        <a:gradFill rotWithShape="0">
          <a:gsLst>
            <a:gs pos="100000">
              <a:srgbClr val="C00000"/>
            </a:gs>
            <a:gs pos="59000">
              <a:srgbClr val="C00000"/>
            </a:gs>
            <a:gs pos="84000">
              <a:schemeClr val="tx1">
                <a:alpha val="90000"/>
              </a:schemeClr>
            </a:gs>
          </a:gsLst>
          <a:lin ang="7500000" scaled="0"/>
        </a:gradFill>
        <a:ln>
          <a:solidFill>
            <a:schemeClr val="tx1"/>
          </a:solidFill>
        </a:ln>
      </dgm:spPr>
      <dgm:t>
        <a:bodyPr/>
        <a:lstStyle/>
        <a:p>
          <a:endParaRPr lang="ru-RU"/>
        </a:p>
      </dgm:t>
    </dgm:pt>
    <dgm:pt modelId="{B7FF8562-D1D9-4770-810D-A9B929CA1C1A}">
      <dgm:prSet phldrT="[Текст]" custT="1"/>
      <dgm:spPr>
        <a:noFill/>
        <a:ln w="38100">
          <a:gradFill>
            <a:gsLst>
              <a:gs pos="100000">
                <a:srgbClr val="C00000"/>
              </a:gs>
              <a:gs pos="90000">
                <a:schemeClr val="tx1"/>
              </a:gs>
              <a:gs pos="70000">
                <a:srgbClr val="C00000"/>
              </a:gs>
              <a:gs pos="45000">
                <a:srgbClr val="C00000"/>
              </a:gs>
              <a:gs pos="0">
                <a:srgbClr val="C00000"/>
              </a:gs>
              <a:gs pos="24000">
                <a:schemeClr val="tx1"/>
              </a:gs>
            </a:gsLst>
            <a:lin ang="5400000" scaled="1"/>
          </a:gradFill>
        </a:ln>
      </dgm:spPr>
      <dgm:t>
        <a:bodyPr/>
        <a:lstStyle/>
        <a:p>
          <a:r>
            <a:rPr lang="ru-RU" sz="1650" dirty="0"/>
            <a:t>Экстремистские и террористические организации;</a:t>
          </a:r>
        </a:p>
      </dgm:t>
    </dgm:pt>
    <dgm:pt modelId="{E6B67805-2C6B-4D82-BA46-248A3BB62DE2}" type="parTrans" cxnId="{8D44FAB3-872D-4A02-8EA5-048151358C6B}">
      <dgm:prSet/>
      <dgm:spPr/>
      <dgm:t>
        <a:bodyPr/>
        <a:lstStyle/>
        <a:p>
          <a:endParaRPr lang="ru-RU"/>
        </a:p>
      </dgm:t>
    </dgm:pt>
    <dgm:pt modelId="{95EBF9A2-E572-45FA-9545-0D9057E1A6AE}" type="sibTrans" cxnId="{8D44FAB3-872D-4A02-8EA5-048151358C6B}">
      <dgm:prSet/>
      <dgm:spPr/>
      <dgm:t>
        <a:bodyPr/>
        <a:lstStyle/>
        <a:p>
          <a:endParaRPr lang="ru-RU"/>
        </a:p>
      </dgm:t>
    </dgm:pt>
    <dgm:pt modelId="{D7106C27-0F49-4F43-8419-31E809041C01}">
      <dgm:prSet phldrT="[Текст]" custT="1"/>
      <dgm:spPr>
        <a:noFill/>
        <a:ln w="38100">
          <a:gradFill>
            <a:gsLst>
              <a:gs pos="100000">
                <a:srgbClr val="C00000"/>
              </a:gs>
              <a:gs pos="90000">
                <a:schemeClr val="tx1"/>
              </a:gs>
              <a:gs pos="70000">
                <a:srgbClr val="C00000"/>
              </a:gs>
              <a:gs pos="45000">
                <a:srgbClr val="C00000"/>
              </a:gs>
              <a:gs pos="0">
                <a:srgbClr val="C00000"/>
              </a:gs>
              <a:gs pos="24000">
                <a:schemeClr val="tx1"/>
              </a:gs>
            </a:gsLst>
            <a:lin ang="5400000" scaled="1"/>
          </a:gradFill>
        </a:ln>
      </dgm:spPr>
      <dgm:t>
        <a:bodyPr/>
        <a:lstStyle/>
        <a:p>
          <a:r>
            <a:rPr lang="ru-RU" sz="1650" dirty="0"/>
            <a:t>Отдельные средства массовой информации и массовой коммуникации (включая иноагентов, уехавших на Запад);</a:t>
          </a:r>
        </a:p>
      </dgm:t>
    </dgm:pt>
    <dgm:pt modelId="{999EDC97-5BFB-445A-9F7D-A449F2363EC5}" type="parTrans" cxnId="{3E04C3AE-4CBD-486F-B590-75876A8B4469}">
      <dgm:prSet/>
      <dgm:spPr/>
      <dgm:t>
        <a:bodyPr/>
        <a:lstStyle/>
        <a:p>
          <a:endParaRPr lang="ru-RU"/>
        </a:p>
      </dgm:t>
    </dgm:pt>
    <dgm:pt modelId="{E0192501-70E8-419D-A487-437E1BECE111}" type="sibTrans" cxnId="{3E04C3AE-4CBD-486F-B590-75876A8B4469}">
      <dgm:prSet/>
      <dgm:spPr/>
      <dgm:t>
        <a:bodyPr/>
        <a:lstStyle/>
        <a:p>
          <a:endParaRPr lang="ru-RU"/>
        </a:p>
      </dgm:t>
    </dgm:pt>
    <dgm:pt modelId="{37110BB2-088A-47C3-A39C-8D39E4CD2B72}">
      <dgm:prSet phldrT="[Текст]" custT="1"/>
      <dgm:spPr>
        <a:noFill/>
        <a:ln w="38100">
          <a:gradFill>
            <a:gsLst>
              <a:gs pos="100000">
                <a:srgbClr val="C00000"/>
              </a:gs>
              <a:gs pos="90000">
                <a:schemeClr val="tx1"/>
              </a:gs>
              <a:gs pos="70000">
                <a:srgbClr val="C00000"/>
              </a:gs>
              <a:gs pos="45000">
                <a:srgbClr val="C00000"/>
              </a:gs>
              <a:gs pos="0">
                <a:srgbClr val="C00000"/>
              </a:gs>
              <a:gs pos="24000">
                <a:schemeClr val="tx1"/>
              </a:gs>
            </a:gsLst>
            <a:lin ang="5400000" scaled="1"/>
          </a:gradFill>
        </a:ln>
      </dgm:spPr>
      <dgm:t>
        <a:bodyPr/>
        <a:lstStyle/>
        <a:p>
          <a:r>
            <a:rPr lang="ru-RU" sz="1650" dirty="0"/>
            <a:t>Соединенные Штаты Америки и другие недружественные иностранные государства;</a:t>
          </a:r>
        </a:p>
      </dgm:t>
    </dgm:pt>
    <dgm:pt modelId="{7596D4B1-450D-4DF1-B05E-F5C9C162967E}" type="parTrans" cxnId="{6E08D8E3-19DC-411A-B4E1-EABA7BCB0CA9}">
      <dgm:prSet/>
      <dgm:spPr/>
      <dgm:t>
        <a:bodyPr/>
        <a:lstStyle/>
        <a:p>
          <a:endParaRPr lang="ru-RU"/>
        </a:p>
      </dgm:t>
    </dgm:pt>
    <dgm:pt modelId="{A2045527-10FA-47BC-B5F0-66A12AB5A988}" type="sibTrans" cxnId="{6E08D8E3-19DC-411A-B4E1-EABA7BCB0CA9}">
      <dgm:prSet/>
      <dgm:spPr/>
      <dgm:t>
        <a:bodyPr/>
        <a:lstStyle/>
        <a:p>
          <a:endParaRPr lang="ru-RU"/>
        </a:p>
      </dgm:t>
    </dgm:pt>
    <dgm:pt modelId="{2C52CF72-7FB4-4363-935C-C5F81A53A634}">
      <dgm:prSet phldrT="[Текст]" custT="1"/>
      <dgm:spPr>
        <a:noFill/>
        <a:ln w="38100">
          <a:gradFill>
            <a:gsLst>
              <a:gs pos="100000">
                <a:srgbClr val="C00000"/>
              </a:gs>
              <a:gs pos="90000">
                <a:schemeClr val="tx1"/>
              </a:gs>
              <a:gs pos="70000">
                <a:srgbClr val="C00000"/>
              </a:gs>
              <a:gs pos="45000">
                <a:srgbClr val="C00000"/>
              </a:gs>
              <a:gs pos="0">
                <a:srgbClr val="C00000"/>
              </a:gs>
              <a:gs pos="24000">
                <a:schemeClr val="tx1"/>
              </a:gs>
            </a:gsLst>
            <a:lin ang="5400000" scaled="1"/>
          </a:gradFill>
        </a:ln>
      </dgm:spPr>
      <dgm:t>
        <a:bodyPr/>
        <a:lstStyle/>
        <a:p>
          <a:r>
            <a:rPr lang="ru-RU" sz="1650" dirty="0"/>
            <a:t>Ряд транснациональных корпораций и  иностранных  некоммерческих организаций</a:t>
          </a:r>
        </a:p>
      </dgm:t>
    </dgm:pt>
    <dgm:pt modelId="{CF8419B9-398D-4F83-8D7D-21D4D755E90D}" type="parTrans" cxnId="{D0A0D25C-8DA2-4A19-B3C6-51FE5D9EB3D9}">
      <dgm:prSet/>
      <dgm:spPr/>
      <dgm:t>
        <a:bodyPr/>
        <a:lstStyle/>
        <a:p>
          <a:endParaRPr lang="ru-RU"/>
        </a:p>
      </dgm:t>
    </dgm:pt>
    <dgm:pt modelId="{5C459B28-5B52-4F16-8270-F3AFF28B751A}" type="sibTrans" cxnId="{D0A0D25C-8DA2-4A19-B3C6-51FE5D9EB3D9}">
      <dgm:prSet/>
      <dgm:spPr/>
      <dgm:t>
        <a:bodyPr/>
        <a:lstStyle/>
        <a:p>
          <a:endParaRPr lang="ru-RU"/>
        </a:p>
      </dgm:t>
    </dgm:pt>
    <dgm:pt modelId="{298F1E66-0D2E-4E50-87FB-60F1CC476875}">
      <dgm:prSet phldrT="[Текст]" custT="1"/>
      <dgm:spPr>
        <a:noFill/>
        <a:ln w="38100">
          <a:gradFill>
            <a:gsLst>
              <a:gs pos="100000">
                <a:srgbClr val="C00000"/>
              </a:gs>
              <a:gs pos="90000">
                <a:schemeClr val="tx1"/>
              </a:gs>
              <a:gs pos="70000">
                <a:srgbClr val="C00000"/>
              </a:gs>
              <a:gs pos="45000">
                <a:srgbClr val="C00000"/>
              </a:gs>
              <a:gs pos="0">
                <a:srgbClr val="C00000"/>
              </a:gs>
              <a:gs pos="24000">
                <a:schemeClr val="tx1"/>
              </a:gs>
            </a:gsLst>
            <a:lin ang="5400000" scaled="1"/>
          </a:gradFill>
        </a:ln>
      </dgm:spPr>
      <dgm:t>
        <a:bodyPr/>
        <a:lstStyle/>
        <a:p>
          <a:r>
            <a:rPr lang="ru-RU" sz="1650" dirty="0"/>
            <a:t>Некоторые организации и лица (включая иноагентов) на территории России.</a:t>
          </a:r>
        </a:p>
      </dgm:t>
    </dgm:pt>
    <dgm:pt modelId="{A0787AFC-1980-4C7C-8D71-BD2C45C645D3}" type="parTrans" cxnId="{4E73F51A-ECBC-4F85-8DC3-6B68D9849555}">
      <dgm:prSet/>
      <dgm:spPr/>
      <dgm:t>
        <a:bodyPr/>
        <a:lstStyle/>
        <a:p>
          <a:endParaRPr lang="ru-RU"/>
        </a:p>
      </dgm:t>
    </dgm:pt>
    <dgm:pt modelId="{0BB97E03-1673-4C28-8541-534853948777}" type="sibTrans" cxnId="{4E73F51A-ECBC-4F85-8DC3-6B68D9849555}">
      <dgm:prSet/>
      <dgm:spPr/>
      <dgm:t>
        <a:bodyPr/>
        <a:lstStyle/>
        <a:p>
          <a:endParaRPr lang="ru-RU"/>
        </a:p>
      </dgm:t>
    </dgm:pt>
    <dgm:pt modelId="{15CCFDE5-63C6-4DEE-9782-9841B63F8EFD}">
      <dgm:prSet phldrT="[Текст]" custT="1"/>
      <dgm:spPr>
        <a:ln w="38100">
          <a:gradFill>
            <a:gsLst>
              <a:gs pos="79000">
                <a:schemeClr val="tx1"/>
              </a:gs>
              <a:gs pos="36336">
                <a:srgbClr val="C00000"/>
              </a:gs>
              <a:gs pos="63000">
                <a:srgbClr val="C00000"/>
              </a:gs>
              <a:gs pos="0">
                <a:srgbClr val="C00000"/>
              </a:gs>
              <a:gs pos="19000">
                <a:schemeClr val="tx1"/>
              </a:gs>
            </a:gsLst>
            <a:lin ang="5400000" scaled="1"/>
          </a:gradFill>
        </a:ln>
      </dgm:spPr>
      <dgm:t>
        <a:bodyPr/>
        <a:lstStyle/>
        <a:p>
          <a:r>
            <a:rPr lang="ru-RU" sz="1650" dirty="0" smtClean="0"/>
            <a:t>ИДЕИ И ЦЕННОСТИ ДЕСТРУКТИВНОЙ ИДЕОЛОГИИ</a:t>
          </a:r>
          <a:r>
            <a:rPr lang="ru-RU" sz="1650" dirty="0"/>
            <a:t>:</a:t>
          </a:r>
        </a:p>
      </dgm:t>
    </dgm:pt>
    <dgm:pt modelId="{B92C16F6-7518-4F0A-B9A6-1F08D0AC68F5}" type="parTrans" cxnId="{6DD1B1B2-F640-4743-AF1A-852665A2A889}">
      <dgm:prSet/>
      <dgm:spPr/>
      <dgm:t>
        <a:bodyPr/>
        <a:lstStyle/>
        <a:p>
          <a:endParaRPr lang="ru-RU"/>
        </a:p>
      </dgm:t>
    </dgm:pt>
    <dgm:pt modelId="{5A31F546-FE92-44CD-9D00-782B22253066}" type="sibTrans" cxnId="{6DD1B1B2-F640-4743-AF1A-852665A2A889}">
      <dgm:prSet/>
      <dgm:spPr/>
      <dgm:t>
        <a:bodyPr/>
        <a:lstStyle/>
        <a:p>
          <a:endParaRPr lang="ru-RU"/>
        </a:p>
      </dgm:t>
    </dgm:pt>
    <dgm:pt modelId="{BC77E53E-30CF-4E9A-9BDE-F21DE3FA1CE6}">
      <dgm:prSet phldrT="[Текст]" custT="1"/>
      <dgm:spPr>
        <a:ln w="38100">
          <a:gradFill>
            <a:gsLst>
              <a:gs pos="79000">
                <a:schemeClr val="tx1"/>
              </a:gs>
              <a:gs pos="36336">
                <a:srgbClr val="C00000"/>
              </a:gs>
              <a:gs pos="63000">
                <a:srgbClr val="C00000"/>
              </a:gs>
              <a:gs pos="0">
                <a:srgbClr val="C00000"/>
              </a:gs>
              <a:gs pos="19000">
                <a:schemeClr val="tx1"/>
              </a:gs>
            </a:gsLst>
            <a:lin ang="5400000" scaled="1"/>
          </a:gradFill>
        </a:ln>
      </dgm:spPr>
      <dgm:t>
        <a:bodyPr/>
        <a:lstStyle/>
        <a:p>
          <a:r>
            <a:rPr lang="ru-RU" sz="1650" dirty="0"/>
            <a:t>Эгоизм;</a:t>
          </a:r>
        </a:p>
      </dgm:t>
    </dgm:pt>
    <dgm:pt modelId="{DEB99F3B-C924-4826-B43A-2795B5A8B215}" type="parTrans" cxnId="{97278391-D587-4490-B42C-5BB8EEA757E5}">
      <dgm:prSet/>
      <dgm:spPr/>
      <dgm:t>
        <a:bodyPr/>
        <a:lstStyle/>
        <a:p>
          <a:endParaRPr lang="ru-RU"/>
        </a:p>
      </dgm:t>
    </dgm:pt>
    <dgm:pt modelId="{FA5B0FB0-A3A1-47B8-A2DF-B7D654AB618E}" type="sibTrans" cxnId="{97278391-D587-4490-B42C-5BB8EEA757E5}">
      <dgm:prSet/>
      <dgm:spPr/>
      <dgm:t>
        <a:bodyPr/>
        <a:lstStyle/>
        <a:p>
          <a:endParaRPr lang="ru-RU"/>
        </a:p>
      </dgm:t>
    </dgm:pt>
    <dgm:pt modelId="{7E46C2E0-F9E6-407D-ACF7-F159489D8543}">
      <dgm:prSet phldrT="[Текст]" custT="1"/>
      <dgm:spPr>
        <a:ln w="38100">
          <a:gradFill>
            <a:gsLst>
              <a:gs pos="79000">
                <a:schemeClr val="tx1"/>
              </a:gs>
              <a:gs pos="36336">
                <a:srgbClr val="C00000"/>
              </a:gs>
              <a:gs pos="63000">
                <a:srgbClr val="C00000"/>
              </a:gs>
              <a:gs pos="0">
                <a:srgbClr val="C00000"/>
              </a:gs>
              <a:gs pos="19000">
                <a:schemeClr val="tx1"/>
              </a:gs>
            </a:gsLst>
            <a:lin ang="5400000" scaled="1"/>
          </a:gradFill>
        </a:ln>
      </dgm:spPr>
      <dgm:t>
        <a:bodyPr/>
        <a:lstStyle/>
        <a:p>
          <a:r>
            <a:rPr lang="ru-RU" sz="1650" dirty="0"/>
            <a:t>Вседозволенность, безнравственность;</a:t>
          </a:r>
        </a:p>
      </dgm:t>
    </dgm:pt>
    <dgm:pt modelId="{652315D3-411F-4357-96D9-E4CC71FEBE67}" type="parTrans" cxnId="{23DFEBA1-7CBE-4201-A62F-DB1A11A4FBA2}">
      <dgm:prSet/>
      <dgm:spPr/>
      <dgm:t>
        <a:bodyPr/>
        <a:lstStyle/>
        <a:p>
          <a:endParaRPr lang="ru-RU"/>
        </a:p>
      </dgm:t>
    </dgm:pt>
    <dgm:pt modelId="{993E8369-176C-4D0C-B4A8-5CA234A6D40F}" type="sibTrans" cxnId="{23DFEBA1-7CBE-4201-A62F-DB1A11A4FBA2}">
      <dgm:prSet/>
      <dgm:spPr/>
      <dgm:t>
        <a:bodyPr/>
        <a:lstStyle/>
        <a:p>
          <a:endParaRPr lang="ru-RU"/>
        </a:p>
      </dgm:t>
    </dgm:pt>
    <dgm:pt modelId="{6EA30851-84DD-49E5-ADEB-9C115A1C2D33}">
      <dgm:prSet phldrT="[Текст]" custT="1"/>
      <dgm:spPr>
        <a:ln w="38100">
          <a:gradFill>
            <a:gsLst>
              <a:gs pos="79000">
                <a:schemeClr val="tx1"/>
              </a:gs>
              <a:gs pos="36336">
                <a:srgbClr val="C00000"/>
              </a:gs>
              <a:gs pos="63000">
                <a:srgbClr val="C00000"/>
              </a:gs>
              <a:gs pos="0">
                <a:srgbClr val="C00000"/>
              </a:gs>
              <a:gs pos="19000">
                <a:schemeClr val="tx1"/>
              </a:gs>
            </a:gsLst>
            <a:lin ang="5400000" scaled="1"/>
          </a:gradFill>
        </a:ln>
      </dgm:spPr>
      <dgm:t>
        <a:bodyPr/>
        <a:lstStyle/>
        <a:p>
          <a:r>
            <a:rPr lang="ru-RU" sz="1650" dirty="0"/>
            <a:t>Пропаганда нетрадиционных сексуальных отношений;</a:t>
          </a:r>
        </a:p>
      </dgm:t>
    </dgm:pt>
    <dgm:pt modelId="{2E7C18E3-1304-44CF-AD76-7CC6367BD2A4}" type="parTrans" cxnId="{C8B8E3EA-5175-4F70-85A2-B771F97A8C1F}">
      <dgm:prSet/>
      <dgm:spPr/>
      <dgm:t>
        <a:bodyPr/>
        <a:lstStyle/>
        <a:p>
          <a:endParaRPr lang="ru-RU"/>
        </a:p>
      </dgm:t>
    </dgm:pt>
    <dgm:pt modelId="{AC78A374-42CD-4537-9945-9FCFBA5FDE1D}" type="sibTrans" cxnId="{C8B8E3EA-5175-4F70-85A2-B771F97A8C1F}">
      <dgm:prSet/>
      <dgm:spPr/>
      <dgm:t>
        <a:bodyPr/>
        <a:lstStyle/>
        <a:p>
          <a:endParaRPr lang="ru-RU"/>
        </a:p>
      </dgm:t>
    </dgm:pt>
    <dgm:pt modelId="{F0928E37-3027-49FA-889F-4962709D2957}">
      <dgm:prSet phldrT="[Текст]" custT="1"/>
      <dgm:spPr>
        <a:ln w="38100">
          <a:gradFill>
            <a:gsLst>
              <a:gs pos="79000">
                <a:schemeClr val="tx1"/>
              </a:gs>
              <a:gs pos="36336">
                <a:srgbClr val="C00000"/>
              </a:gs>
              <a:gs pos="63000">
                <a:srgbClr val="C00000"/>
              </a:gs>
              <a:gs pos="0">
                <a:srgbClr val="C00000"/>
              </a:gs>
              <a:gs pos="19000">
                <a:schemeClr val="tx1"/>
              </a:gs>
            </a:gsLst>
            <a:lin ang="5400000" scaled="1"/>
          </a:gradFill>
        </a:ln>
      </dgm:spPr>
      <dgm:t>
        <a:bodyPr/>
        <a:lstStyle/>
        <a:p>
          <a:r>
            <a:rPr lang="ru-RU" sz="1650" dirty="0"/>
            <a:t>Отрицание: идеалов патриотизма, служения Отечеству, естественного продолжения рода, ценности крепкой семьи, брака, многодетности, созидательного труда, позитивного вклада России в мировую историю и культуру</a:t>
          </a:r>
        </a:p>
      </dgm:t>
    </dgm:pt>
    <dgm:pt modelId="{635A9045-6187-4B53-964A-EEF4C369755C}" type="parTrans" cxnId="{9A0F8FC5-66B1-4959-BF05-C0E6C4E81CA2}">
      <dgm:prSet/>
      <dgm:spPr/>
      <dgm:t>
        <a:bodyPr/>
        <a:lstStyle/>
        <a:p>
          <a:endParaRPr lang="ru-RU"/>
        </a:p>
      </dgm:t>
    </dgm:pt>
    <dgm:pt modelId="{E15ADD5E-B533-4728-89C6-C3A829B63277}" type="sibTrans" cxnId="{9A0F8FC5-66B1-4959-BF05-C0E6C4E81CA2}">
      <dgm:prSet/>
      <dgm:spPr/>
      <dgm:t>
        <a:bodyPr/>
        <a:lstStyle/>
        <a:p>
          <a:endParaRPr lang="ru-RU"/>
        </a:p>
      </dgm:t>
    </dgm:pt>
    <dgm:pt modelId="{B521D889-CBE2-4B6B-9CDD-F175F9747F09}">
      <dgm:prSet phldrT="[Текст]" custT="1"/>
      <dgm:spPr>
        <a:ln w="38100">
          <a:gradFill>
            <a:gsLst>
              <a:gs pos="79000">
                <a:schemeClr val="tx1"/>
              </a:gs>
              <a:gs pos="36336">
                <a:srgbClr val="C00000"/>
              </a:gs>
              <a:gs pos="63000">
                <a:srgbClr val="C00000"/>
              </a:gs>
              <a:gs pos="0">
                <a:srgbClr val="C00000"/>
              </a:gs>
              <a:gs pos="19000">
                <a:schemeClr val="tx1"/>
              </a:gs>
            </a:gsLst>
            <a:lin ang="5400000" scaled="1"/>
          </a:gradFill>
        </a:ln>
      </dgm:spPr>
      <dgm:t>
        <a:bodyPr/>
        <a:lstStyle/>
        <a:p>
          <a:r>
            <a:rPr lang="ru-RU" sz="1650" dirty="0"/>
            <a:t>Разрушение традиционной семьи</a:t>
          </a:r>
        </a:p>
      </dgm:t>
    </dgm:pt>
    <dgm:pt modelId="{1525B3C3-13F5-40B7-B4A6-B8961896CBEF}" type="parTrans" cxnId="{3BB7DDF1-635F-4F76-B23B-524F5B6B884C}">
      <dgm:prSet/>
      <dgm:spPr/>
      <dgm:t>
        <a:bodyPr/>
        <a:lstStyle/>
        <a:p>
          <a:endParaRPr lang="ru-RU"/>
        </a:p>
      </dgm:t>
    </dgm:pt>
    <dgm:pt modelId="{76E0FA53-87BC-461D-A530-3B51364871DF}" type="sibTrans" cxnId="{3BB7DDF1-635F-4F76-B23B-524F5B6B884C}">
      <dgm:prSet/>
      <dgm:spPr/>
      <dgm:t>
        <a:bodyPr/>
        <a:lstStyle/>
        <a:p>
          <a:endParaRPr lang="ru-RU"/>
        </a:p>
      </dgm:t>
    </dgm:pt>
    <dgm:pt modelId="{C8B57EA3-4030-4302-82C0-BEE5B08CFAF6}" type="pres">
      <dgm:prSet presAssocID="{185C0B06-FB50-40E0-A6AA-589FE1D43684}" presName="Name0" presStyleCnt="0">
        <dgm:presLayoutVars>
          <dgm:dir/>
          <dgm:resizeHandles val="exact"/>
        </dgm:presLayoutVars>
      </dgm:prSet>
      <dgm:spPr/>
      <dgm:t>
        <a:bodyPr/>
        <a:lstStyle/>
        <a:p>
          <a:endParaRPr lang="ru-RU"/>
        </a:p>
      </dgm:t>
    </dgm:pt>
    <dgm:pt modelId="{C5F61717-8802-4887-A2F2-A1845462B763}" type="pres">
      <dgm:prSet presAssocID="{8523CCEF-6275-4669-B2E1-7179D79328E8}" presName="node" presStyleLbl="node1" presStyleIdx="0" presStyleCnt="2" custScaleX="84045" custScaleY="116043" custLinFactNeighborX="3323" custLinFactNeighborY="1853">
        <dgm:presLayoutVars>
          <dgm:bulletEnabled val="1"/>
        </dgm:presLayoutVars>
      </dgm:prSet>
      <dgm:spPr/>
      <dgm:t>
        <a:bodyPr/>
        <a:lstStyle/>
        <a:p>
          <a:endParaRPr lang="ru-RU"/>
        </a:p>
      </dgm:t>
    </dgm:pt>
    <dgm:pt modelId="{31C02957-AACC-4EF6-A0E5-35978AE16D0B}" type="pres">
      <dgm:prSet presAssocID="{501D3CE4-0DFE-450C-91CB-7486580CF410}" presName="sibTrans" presStyleLbl="sibTrans2D1" presStyleIdx="0" presStyleCnt="1"/>
      <dgm:spPr/>
      <dgm:t>
        <a:bodyPr/>
        <a:lstStyle/>
        <a:p>
          <a:endParaRPr lang="ru-RU"/>
        </a:p>
      </dgm:t>
    </dgm:pt>
    <dgm:pt modelId="{BCF2B9FC-458E-4331-B147-BE8723BFECA3}" type="pres">
      <dgm:prSet presAssocID="{501D3CE4-0DFE-450C-91CB-7486580CF410}" presName="connectorText" presStyleLbl="sibTrans2D1" presStyleIdx="0" presStyleCnt="1"/>
      <dgm:spPr/>
      <dgm:t>
        <a:bodyPr/>
        <a:lstStyle/>
        <a:p>
          <a:endParaRPr lang="ru-RU"/>
        </a:p>
      </dgm:t>
    </dgm:pt>
    <dgm:pt modelId="{55F0443D-958F-43D5-AF54-A27E5F1A4E57}" type="pres">
      <dgm:prSet presAssocID="{15CCFDE5-63C6-4DEE-9782-9841B63F8EFD}" presName="node" presStyleLbl="node1" presStyleIdx="1" presStyleCnt="2" custScaleX="84045" custScaleY="116043" custLinFactNeighborX="-2478" custLinFactNeighborY="1853">
        <dgm:presLayoutVars>
          <dgm:bulletEnabled val="1"/>
        </dgm:presLayoutVars>
      </dgm:prSet>
      <dgm:spPr/>
      <dgm:t>
        <a:bodyPr/>
        <a:lstStyle/>
        <a:p>
          <a:endParaRPr lang="ru-RU"/>
        </a:p>
      </dgm:t>
    </dgm:pt>
  </dgm:ptLst>
  <dgm:cxnLst>
    <dgm:cxn modelId="{0CBBE367-B51A-40EB-9DAB-400094359D39}" type="presOf" srcId="{BC77E53E-30CF-4E9A-9BDE-F21DE3FA1CE6}" destId="{55F0443D-958F-43D5-AF54-A27E5F1A4E57}" srcOrd="0" destOrd="1" presId="urn:microsoft.com/office/officeart/2005/8/layout/process1"/>
    <dgm:cxn modelId="{23DFEBA1-7CBE-4201-A62F-DB1A11A4FBA2}" srcId="{15CCFDE5-63C6-4DEE-9782-9841B63F8EFD}" destId="{7E46C2E0-F9E6-407D-ACF7-F159489D8543}" srcOrd="1" destOrd="0" parTransId="{652315D3-411F-4357-96D9-E4CC71FEBE67}" sibTransId="{993E8369-176C-4D0C-B4A8-5CA234A6D40F}"/>
    <dgm:cxn modelId="{6DD1B1B2-F640-4743-AF1A-852665A2A889}" srcId="{185C0B06-FB50-40E0-A6AA-589FE1D43684}" destId="{15CCFDE5-63C6-4DEE-9782-9841B63F8EFD}" srcOrd="1" destOrd="0" parTransId="{B92C16F6-7518-4F0A-B9A6-1F08D0AC68F5}" sibTransId="{5A31F546-FE92-44CD-9D00-782B22253066}"/>
    <dgm:cxn modelId="{FF5398FD-5121-4877-89A1-F8810F16422B}" type="presOf" srcId="{D7106C27-0F49-4F43-8419-31E809041C01}" destId="{C5F61717-8802-4887-A2F2-A1845462B763}" srcOrd="0" destOrd="2" presId="urn:microsoft.com/office/officeart/2005/8/layout/process1"/>
    <dgm:cxn modelId="{CB45C51C-C92D-4BED-A7F4-8DF9D0B95668}" type="presOf" srcId="{501D3CE4-0DFE-450C-91CB-7486580CF410}" destId="{BCF2B9FC-458E-4331-B147-BE8723BFECA3}" srcOrd="1" destOrd="0" presId="urn:microsoft.com/office/officeart/2005/8/layout/process1"/>
    <dgm:cxn modelId="{B988A44A-C950-4259-AFF7-20907634F314}" type="presOf" srcId="{F0928E37-3027-49FA-889F-4962709D2957}" destId="{55F0443D-958F-43D5-AF54-A27E5F1A4E57}" srcOrd="0" destOrd="4" presId="urn:microsoft.com/office/officeart/2005/8/layout/process1"/>
    <dgm:cxn modelId="{0CF1598F-891B-4B58-9BE0-0A7A392AF12F}" type="presOf" srcId="{8523CCEF-6275-4669-B2E1-7179D79328E8}" destId="{C5F61717-8802-4887-A2F2-A1845462B763}" srcOrd="0" destOrd="0" presId="urn:microsoft.com/office/officeart/2005/8/layout/process1"/>
    <dgm:cxn modelId="{3BB7DDF1-635F-4F76-B23B-524F5B6B884C}" srcId="{15CCFDE5-63C6-4DEE-9782-9841B63F8EFD}" destId="{B521D889-CBE2-4B6B-9CDD-F175F9747F09}" srcOrd="4" destOrd="0" parTransId="{1525B3C3-13F5-40B7-B4A6-B8961896CBEF}" sibTransId="{76E0FA53-87BC-461D-A530-3B51364871DF}"/>
    <dgm:cxn modelId="{4E73F51A-ECBC-4F85-8DC3-6B68D9849555}" srcId="{8523CCEF-6275-4669-B2E1-7179D79328E8}" destId="{298F1E66-0D2E-4E50-87FB-60F1CC476875}" srcOrd="4" destOrd="0" parTransId="{A0787AFC-1980-4C7C-8D71-BD2C45C645D3}" sibTransId="{0BB97E03-1673-4C28-8541-534853948777}"/>
    <dgm:cxn modelId="{EF527F5C-7E1A-467B-B28B-B3D82506BC2F}" type="presOf" srcId="{7E46C2E0-F9E6-407D-ACF7-F159489D8543}" destId="{55F0443D-958F-43D5-AF54-A27E5F1A4E57}" srcOrd="0" destOrd="2" presId="urn:microsoft.com/office/officeart/2005/8/layout/process1"/>
    <dgm:cxn modelId="{4748728B-1988-4F7D-B391-920840B6493C}" type="presOf" srcId="{6EA30851-84DD-49E5-ADEB-9C115A1C2D33}" destId="{55F0443D-958F-43D5-AF54-A27E5F1A4E57}" srcOrd="0" destOrd="3" presId="urn:microsoft.com/office/officeart/2005/8/layout/process1"/>
    <dgm:cxn modelId="{34F71BE9-0BC6-40E3-88D8-02C1A6A5A2A6}" type="presOf" srcId="{501D3CE4-0DFE-450C-91CB-7486580CF410}" destId="{31C02957-AACC-4EF6-A0E5-35978AE16D0B}" srcOrd="0" destOrd="0" presId="urn:microsoft.com/office/officeart/2005/8/layout/process1"/>
    <dgm:cxn modelId="{4545A08F-290E-407C-9656-A2D0BF97A01C}" srcId="{185C0B06-FB50-40E0-A6AA-589FE1D43684}" destId="{8523CCEF-6275-4669-B2E1-7179D79328E8}" srcOrd="0" destOrd="0" parTransId="{7A1A905A-11BA-44F0-94F3-B62B0A5861B9}" sibTransId="{501D3CE4-0DFE-450C-91CB-7486580CF410}"/>
    <dgm:cxn modelId="{6E08D8E3-19DC-411A-B4E1-EABA7BCB0CA9}" srcId="{8523CCEF-6275-4669-B2E1-7179D79328E8}" destId="{37110BB2-088A-47C3-A39C-8D39E4CD2B72}" srcOrd="2" destOrd="0" parTransId="{7596D4B1-450D-4DF1-B05E-F5C9C162967E}" sibTransId="{A2045527-10FA-47BC-B5F0-66A12AB5A988}"/>
    <dgm:cxn modelId="{D0A0D25C-8DA2-4A19-B3C6-51FE5D9EB3D9}" srcId="{8523CCEF-6275-4669-B2E1-7179D79328E8}" destId="{2C52CF72-7FB4-4363-935C-C5F81A53A634}" srcOrd="3" destOrd="0" parTransId="{CF8419B9-398D-4F83-8D7D-21D4D755E90D}" sibTransId="{5C459B28-5B52-4F16-8270-F3AFF28B751A}"/>
    <dgm:cxn modelId="{2834774C-444B-4C93-85E9-82D62B48DE8E}" type="presOf" srcId="{2C52CF72-7FB4-4363-935C-C5F81A53A634}" destId="{C5F61717-8802-4887-A2F2-A1845462B763}" srcOrd="0" destOrd="4" presId="urn:microsoft.com/office/officeart/2005/8/layout/process1"/>
    <dgm:cxn modelId="{8D44FAB3-872D-4A02-8EA5-048151358C6B}" srcId="{8523CCEF-6275-4669-B2E1-7179D79328E8}" destId="{B7FF8562-D1D9-4770-810D-A9B929CA1C1A}" srcOrd="0" destOrd="0" parTransId="{E6B67805-2C6B-4D82-BA46-248A3BB62DE2}" sibTransId="{95EBF9A2-E572-45FA-9545-0D9057E1A6AE}"/>
    <dgm:cxn modelId="{BFA21ABB-2EF8-4072-900A-0C657DDA90BC}" type="presOf" srcId="{185C0B06-FB50-40E0-A6AA-589FE1D43684}" destId="{C8B57EA3-4030-4302-82C0-BEE5B08CFAF6}" srcOrd="0" destOrd="0" presId="urn:microsoft.com/office/officeart/2005/8/layout/process1"/>
    <dgm:cxn modelId="{9A0F8FC5-66B1-4959-BF05-C0E6C4E81CA2}" srcId="{15CCFDE5-63C6-4DEE-9782-9841B63F8EFD}" destId="{F0928E37-3027-49FA-889F-4962709D2957}" srcOrd="3" destOrd="0" parTransId="{635A9045-6187-4B53-964A-EEF4C369755C}" sibTransId="{E15ADD5E-B533-4728-89C6-C3A829B63277}"/>
    <dgm:cxn modelId="{89B05A81-4F51-4658-8DDB-2EFE25F390B7}" type="presOf" srcId="{37110BB2-088A-47C3-A39C-8D39E4CD2B72}" destId="{C5F61717-8802-4887-A2F2-A1845462B763}" srcOrd="0" destOrd="3" presId="urn:microsoft.com/office/officeart/2005/8/layout/process1"/>
    <dgm:cxn modelId="{155E86B1-0CFD-473C-8828-6E2DF15D1F24}" type="presOf" srcId="{15CCFDE5-63C6-4DEE-9782-9841B63F8EFD}" destId="{55F0443D-958F-43D5-AF54-A27E5F1A4E57}" srcOrd="0" destOrd="0" presId="urn:microsoft.com/office/officeart/2005/8/layout/process1"/>
    <dgm:cxn modelId="{C8B8E3EA-5175-4F70-85A2-B771F97A8C1F}" srcId="{15CCFDE5-63C6-4DEE-9782-9841B63F8EFD}" destId="{6EA30851-84DD-49E5-ADEB-9C115A1C2D33}" srcOrd="2" destOrd="0" parTransId="{2E7C18E3-1304-44CF-AD76-7CC6367BD2A4}" sibTransId="{AC78A374-42CD-4537-9945-9FCFBA5FDE1D}"/>
    <dgm:cxn modelId="{97278391-D587-4490-B42C-5BB8EEA757E5}" srcId="{15CCFDE5-63C6-4DEE-9782-9841B63F8EFD}" destId="{BC77E53E-30CF-4E9A-9BDE-F21DE3FA1CE6}" srcOrd="0" destOrd="0" parTransId="{DEB99F3B-C924-4826-B43A-2795B5A8B215}" sibTransId="{FA5B0FB0-A3A1-47B8-A2DF-B7D654AB618E}"/>
    <dgm:cxn modelId="{3E04C3AE-4CBD-486F-B590-75876A8B4469}" srcId="{8523CCEF-6275-4669-B2E1-7179D79328E8}" destId="{D7106C27-0F49-4F43-8419-31E809041C01}" srcOrd="1" destOrd="0" parTransId="{999EDC97-5BFB-445A-9F7D-A449F2363EC5}" sibTransId="{E0192501-70E8-419D-A487-437E1BECE111}"/>
    <dgm:cxn modelId="{9F140CB2-165A-4C97-AD1C-FF793F9DE04E}" type="presOf" srcId="{B7FF8562-D1D9-4770-810D-A9B929CA1C1A}" destId="{C5F61717-8802-4887-A2F2-A1845462B763}" srcOrd="0" destOrd="1" presId="urn:microsoft.com/office/officeart/2005/8/layout/process1"/>
    <dgm:cxn modelId="{F3AF5019-9FB4-4F74-A262-55E540C9E84A}" type="presOf" srcId="{298F1E66-0D2E-4E50-87FB-60F1CC476875}" destId="{C5F61717-8802-4887-A2F2-A1845462B763}" srcOrd="0" destOrd="5" presId="urn:microsoft.com/office/officeart/2005/8/layout/process1"/>
    <dgm:cxn modelId="{C7EC1FEC-CEE0-4100-B5C0-FD6DC7491FEB}" type="presOf" srcId="{B521D889-CBE2-4B6B-9CDD-F175F9747F09}" destId="{55F0443D-958F-43D5-AF54-A27E5F1A4E57}" srcOrd="0" destOrd="5" presId="urn:microsoft.com/office/officeart/2005/8/layout/process1"/>
    <dgm:cxn modelId="{788D7874-5103-4D50-B5E4-C1D4C2B0FA46}" type="presParOf" srcId="{C8B57EA3-4030-4302-82C0-BEE5B08CFAF6}" destId="{C5F61717-8802-4887-A2F2-A1845462B763}" srcOrd="0" destOrd="0" presId="urn:microsoft.com/office/officeart/2005/8/layout/process1"/>
    <dgm:cxn modelId="{668CB685-B414-4B0C-BEFA-3D3901DDA626}" type="presParOf" srcId="{C8B57EA3-4030-4302-82C0-BEE5B08CFAF6}" destId="{31C02957-AACC-4EF6-A0E5-35978AE16D0B}" srcOrd="1" destOrd="0" presId="urn:microsoft.com/office/officeart/2005/8/layout/process1"/>
    <dgm:cxn modelId="{72318E7B-047F-42DA-8DB7-CC222678BF43}" type="presParOf" srcId="{31C02957-AACC-4EF6-A0E5-35978AE16D0B}" destId="{BCF2B9FC-458E-4331-B147-BE8723BFECA3}" srcOrd="0" destOrd="0" presId="urn:microsoft.com/office/officeart/2005/8/layout/process1"/>
    <dgm:cxn modelId="{765A2F94-10CE-4506-A1A3-1BA30D77B81D}" type="presParOf" srcId="{C8B57EA3-4030-4302-82C0-BEE5B08CFAF6}" destId="{55F0443D-958F-43D5-AF54-A27E5F1A4E57}"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61717-8802-4887-A2F2-A1845462B763}">
      <dsp:nvSpPr>
        <dsp:cNvPr id="0" name=""/>
        <dsp:cNvSpPr/>
      </dsp:nvSpPr>
      <dsp:spPr>
        <a:xfrm>
          <a:off x="74673" y="753145"/>
          <a:ext cx="4651459" cy="3853430"/>
        </a:xfrm>
        <a:prstGeom prst="roundRect">
          <a:avLst>
            <a:gd name="adj" fmla="val 10000"/>
          </a:avLst>
        </a:prstGeom>
        <a:noFill/>
        <a:ln w="38100" cap="flat" cmpd="sng" algn="ctr">
          <a:gradFill>
            <a:gsLst>
              <a:gs pos="100000">
                <a:srgbClr val="C00000"/>
              </a:gs>
              <a:gs pos="90000">
                <a:schemeClr val="tx1"/>
              </a:gs>
              <a:gs pos="70000">
                <a:srgbClr val="C00000"/>
              </a:gs>
              <a:gs pos="45000">
                <a:srgbClr val="C00000"/>
              </a:gs>
              <a:gs pos="0">
                <a:srgbClr val="C00000"/>
              </a:gs>
              <a:gs pos="24000">
                <a:schemeClr val="tx1"/>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33425">
            <a:lnSpc>
              <a:spcPct val="90000"/>
            </a:lnSpc>
            <a:spcBef>
              <a:spcPct val="0"/>
            </a:spcBef>
            <a:spcAft>
              <a:spcPct val="35000"/>
            </a:spcAft>
          </a:pPr>
          <a:r>
            <a:rPr lang="ru-RU" sz="1650" kern="1200" dirty="0" smtClean="0"/>
            <a:t>ЗАПАД (субъекты реализации):</a:t>
          </a:r>
          <a:endParaRPr lang="ru-RU" sz="1650" kern="1200" dirty="0"/>
        </a:p>
        <a:p>
          <a:pPr marL="171450" lvl="1" indent="-171450" algn="l" defTabSz="733425">
            <a:lnSpc>
              <a:spcPct val="90000"/>
            </a:lnSpc>
            <a:spcBef>
              <a:spcPct val="0"/>
            </a:spcBef>
            <a:spcAft>
              <a:spcPct val="15000"/>
            </a:spcAft>
            <a:buChar char="••"/>
          </a:pPr>
          <a:r>
            <a:rPr lang="ru-RU" sz="1650" kern="1200" dirty="0"/>
            <a:t>Экстремистские и террористические организации;</a:t>
          </a:r>
        </a:p>
        <a:p>
          <a:pPr marL="171450" lvl="1" indent="-171450" algn="l" defTabSz="733425">
            <a:lnSpc>
              <a:spcPct val="90000"/>
            </a:lnSpc>
            <a:spcBef>
              <a:spcPct val="0"/>
            </a:spcBef>
            <a:spcAft>
              <a:spcPct val="15000"/>
            </a:spcAft>
            <a:buChar char="••"/>
          </a:pPr>
          <a:r>
            <a:rPr lang="ru-RU" sz="1650" kern="1200" dirty="0"/>
            <a:t>Отдельные средства массовой информации и массовой коммуникации (включая иноагентов, уехавших на Запад);</a:t>
          </a:r>
        </a:p>
        <a:p>
          <a:pPr marL="171450" lvl="1" indent="-171450" algn="l" defTabSz="733425">
            <a:lnSpc>
              <a:spcPct val="90000"/>
            </a:lnSpc>
            <a:spcBef>
              <a:spcPct val="0"/>
            </a:spcBef>
            <a:spcAft>
              <a:spcPct val="15000"/>
            </a:spcAft>
            <a:buChar char="••"/>
          </a:pPr>
          <a:r>
            <a:rPr lang="ru-RU" sz="1650" kern="1200" dirty="0"/>
            <a:t>Соединенные Штаты Америки и другие недружественные иностранные государства;</a:t>
          </a:r>
        </a:p>
        <a:p>
          <a:pPr marL="171450" lvl="1" indent="-171450" algn="l" defTabSz="733425">
            <a:lnSpc>
              <a:spcPct val="90000"/>
            </a:lnSpc>
            <a:spcBef>
              <a:spcPct val="0"/>
            </a:spcBef>
            <a:spcAft>
              <a:spcPct val="15000"/>
            </a:spcAft>
            <a:buChar char="••"/>
          </a:pPr>
          <a:r>
            <a:rPr lang="ru-RU" sz="1650" kern="1200" dirty="0"/>
            <a:t>Ряд транснациональных корпораций и  иностранных  некоммерческих организаций</a:t>
          </a:r>
        </a:p>
        <a:p>
          <a:pPr marL="171450" lvl="1" indent="-171450" algn="l" defTabSz="733425">
            <a:lnSpc>
              <a:spcPct val="90000"/>
            </a:lnSpc>
            <a:spcBef>
              <a:spcPct val="0"/>
            </a:spcBef>
            <a:spcAft>
              <a:spcPct val="15000"/>
            </a:spcAft>
            <a:buChar char="••"/>
          </a:pPr>
          <a:r>
            <a:rPr lang="ru-RU" sz="1650" kern="1200" dirty="0"/>
            <a:t>Некоторые организации и лица (включая иноагентов) на территории России.</a:t>
          </a:r>
        </a:p>
      </dsp:txBody>
      <dsp:txXfrm>
        <a:off x="187536" y="866008"/>
        <a:ext cx="4425733" cy="3627704"/>
      </dsp:txXfrm>
    </dsp:sp>
    <dsp:sp modelId="{31C02957-AACC-4EF6-A0E5-35978AE16D0B}">
      <dsp:nvSpPr>
        <dsp:cNvPr id="0" name=""/>
        <dsp:cNvSpPr/>
      </dsp:nvSpPr>
      <dsp:spPr>
        <a:xfrm>
          <a:off x="5247476" y="1993584"/>
          <a:ext cx="1105247" cy="1372552"/>
        </a:xfrm>
        <a:prstGeom prst="rightArrow">
          <a:avLst>
            <a:gd name="adj1" fmla="val 60000"/>
            <a:gd name="adj2" fmla="val 50000"/>
          </a:avLst>
        </a:prstGeom>
        <a:gradFill rotWithShape="0">
          <a:gsLst>
            <a:gs pos="100000">
              <a:srgbClr val="C00000"/>
            </a:gs>
            <a:gs pos="59000">
              <a:srgbClr val="C00000"/>
            </a:gs>
            <a:gs pos="84000">
              <a:schemeClr val="tx1">
                <a:alpha val="90000"/>
              </a:schemeClr>
            </a:gs>
          </a:gsLst>
          <a:lin ang="7500000" scaled="0"/>
        </a:gra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ru-RU" sz="5500" kern="1200"/>
        </a:p>
      </dsp:txBody>
      <dsp:txXfrm>
        <a:off x="5247476" y="2268094"/>
        <a:ext cx="773673" cy="823532"/>
      </dsp:txXfrm>
    </dsp:sp>
    <dsp:sp modelId="{55F0443D-958F-43D5-AF54-A27E5F1A4E57}">
      <dsp:nvSpPr>
        <dsp:cNvPr id="0" name=""/>
        <dsp:cNvSpPr/>
      </dsp:nvSpPr>
      <dsp:spPr>
        <a:xfrm>
          <a:off x="6811505" y="753145"/>
          <a:ext cx="4651459" cy="3853430"/>
        </a:xfrm>
        <a:prstGeom prst="roundRect">
          <a:avLst>
            <a:gd name="adj" fmla="val 10000"/>
          </a:avLst>
        </a:prstGeom>
        <a:solidFill>
          <a:schemeClr val="lt1">
            <a:hueOff val="0"/>
            <a:satOff val="0"/>
            <a:lumOff val="0"/>
            <a:alphaOff val="0"/>
          </a:schemeClr>
        </a:solidFill>
        <a:ln w="38100" cap="flat" cmpd="sng" algn="ctr">
          <a:gradFill>
            <a:gsLst>
              <a:gs pos="79000">
                <a:schemeClr val="tx1"/>
              </a:gs>
              <a:gs pos="36336">
                <a:srgbClr val="C00000"/>
              </a:gs>
              <a:gs pos="63000">
                <a:srgbClr val="C00000"/>
              </a:gs>
              <a:gs pos="0">
                <a:srgbClr val="C00000"/>
              </a:gs>
              <a:gs pos="19000">
                <a:schemeClr val="tx1"/>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33425">
            <a:lnSpc>
              <a:spcPct val="90000"/>
            </a:lnSpc>
            <a:spcBef>
              <a:spcPct val="0"/>
            </a:spcBef>
            <a:spcAft>
              <a:spcPct val="35000"/>
            </a:spcAft>
          </a:pPr>
          <a:r>
            <a:rPr lang="ru-RU" sz="1650" kern="1200" dirty="0" smtClean="0"/>
            <a:t>ИДЕИ И ЦЕННОСТИ ДЕСТРУКТИВНОЙ ИДЕОЛОГИИ</a:t>
          </a:r>
          <a:r>
            <a:rPr lang="ru-RU" sz="1650" kern="1200" dirty="0"/>
            <a:t>:</a:t>
          </a:r>
        </a:p>
        <a:p>
          <a:pPr marL="171450" lvl="1" indent="-171450" algn="l" defTabSz="733425">
            <a:lnSpc>
              <a:spcPct val="90000"/>
            </a:lnSpc>
            <a:spcBef>
              <a:spcPct val="0"/>
            </a:spcBef>
            <a:spcAft>
              <a:spcPct val="15000"/>
            </a:spcAft>
            <a:buChar char="••"/>
          </a:pPr>
          <a:r>
            <a:rPr lang="ru-RU" sz="1650" kern="1200" dirty="0"/>
            <a:t>Эгоизм;</a:t>
          </a:r>
        </a:p>
        <a:p>
          <a:pPr marL="171450" lvl="1" indent="-171450" algn="l" defTabSz="733425">
            <a:lnSpc>
              <a:spcPct val="90000"/>
            </a:lnSpc>
            <a:spcBef>
              <a:spcPct val="0"/>
            </a:spcBef>
            <a:spcAft>
              <a:spcPct val="15000"/>
            </a:spcAft>
            <a:buChar char="••"/>
          </a:pPr>
          <a:r>
            <a:rPr lang="ru-RU" sz="1650" kern="1200" dirty="0"/>
            <a:t>Вседозволенность, безнравственность;</a:t>
          </a:r>
        </a:p>
        <a:p>
          <a:pPr marL="171450" lvl="1" indent="-171450" algn="l" defTabSz="733425">
            <a:lnSpc>
              <a:spcPct val="90000"/>
            </a:lnSpc>
            <a:spcBef>
              <a:spcPct val="0"/>
            </a:spcBef>
            <a:spcAft>
              <a:spcPct val="15000"/>
            </a:spcAft>
            <a:buChar char="••"/>
          </a:pPr>
          <a:r>
            <a:rPr lang="ru-RU" sz="1650" kern="1200" dirty="0"/>
            <a:t>Пропаганда нетрадиционных сексуальных отношений;</a:t>
          </a:r>
        </a:p>
        <a:p>
          <a:pPr marL="171450" lvl="1" indent="-171450" algn="l" defTabSz="733425">
            <a:lnSpc>
              <a:spcPct val="90000"/>
            </a:lnSpc>
            <a:spcBef>
              <a:spcPct val="0"/>
            </a:spcBef>
            <a:spcAft>
              <a:spcPct val="15000"/>
            </a:spcAft>
            <a:buChar char="••"/>
          </a:pPr>
          <a:r>
            <a:rPr lang="ru-RU" sz="1650" kern="1200" dirty="0"/>
            <a:t>Отрицание: идеалов патриотизма, служения Отечеству, естественного продолжения рода, ценности крепкой семьи, брака, многодетности, созидательного труда, позитивного вклада России в мировую историю и культуру</a:t>
          </a:r>
        </a:p>
        <a:p>
          <a:pPr marL="171450" lvl="1" indent="-171450" algn="l" defTabSz="733425">
            <a:lnSpc>
              <a:spcPct val="90000"/>
            </a:lnSpc>
            <a:spcBef>
              <a:spcPct val="0"/>
            </a:spcBef>
            <a:spcAft>
              <a:spcPct val="15000"/>
            </a:spcAft>
            <a:buChar char="••"/>
          </a:pPr>
          <a:r>
            <a:rPr lang="ru-RU" sz="1650" kern="1200" dirty="0"/>
            <a:t>Разрушение традиционной семьи</a:t>
          </a:r>
        </a:p>
      </dsp:txBody>
      <dsp:txXfrm>
        <a:off x="6924368" y="866008"/>
        <a:ext cx="4425733" cy="36277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B0AE3-F1A2-394F-BC18-67F76EFC1ECD}" type="datetimeFigureOut">
              <a:rPr lang="ru-RU" smtClean="0"/>
              <a:t>28.06.2023</a:t>
            </a:fld>
            <a:endParaRPr lang="ru-RU"/>
          </a:p>
        </p:txBody>
      </p:sp>
      <p:sp>
        <p:nvSpPr>
          <p:cNvPr id="4" name="Образ слайда 3"/>
          <p:cNvSpPr>
            <a:spLocks noGrp="1" noRot="1" noChangeAspect="1"/>
          </p:cNvSpPr>
          <p:nvPr>
            <p:ph type="sldImg" idx="2"/>
          </p:nvPr>
        </p:nvSpPr>
        <p:spPr>
          <a:xfrm>
            <a:off x="506413" y="1143000"/>
            <a:ext cx="5845175"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9C60B-6F98-8646-A41A-70FA44D3BDF6}" type="slidenum">
              <a:rPr lang="ru-RU" smtClean="0"/>
              <a:t>‹#›</a:t>
            </a:fld>
            <a:endParaRPr lang="ru-RU"/>
          </a:p>
        </p:txBody>
      </p:sp>
    </p:spTree>
    <p:extLst>
      <p:ext uri="{BB962C8B-B14F-4D97-AF65-F5344CB8AC3E}">
        <p14:creationId xmlns:p14="http://schemas.microsoft.com/office/powerpoint/2010/main" val="2552323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329C60B-6F98-8646-A41A-70FA44D3BDF6}" type="slidenum">
              <a:rPr lang="ru-RU" smtClean="0"/>
              <a:t>3</a:t>
            </a:fld>
            <a:endParaRPr lang="ru-RU"/>
          </a:p>
        </p:txBody>
      </p:sp>
    </p:spTree>
    <p:extLst>
      <p:ext uri="{BB962C8B-B14F-4D97-AF65-F5344CB8AC3E}">
        <p14:creationId xmlns:p14="http://schemas.microsoft.com/office/powerpoint/2010/main" val="2011961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29C60B-6F98-8646-A41A-70FA44D3BDF6}" type="slidenum">
              <a:rPr lang="ru-RU" smtClean="0"/>
              <a:t>28</a:t>
            </a:fld>
            <a:endParaRPr lang="ru-RU"/>
          </a:p>
        </p:txBody>
      </p:sp>
    </p:spTree>
    <p:extLst>
      <p:ext uri="{BB962C8B-B14F-4D97-AF65-F5344CB8AC3E}">
        <p14:creationId xmlns:p14="http://schemas.microsoft.com/office/powerpoint/2010/main" val="17343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29C60B-6F98-8646-A41A-70FA44D3BDF6}" type="slidenum">
              <a:rPr lang="ru-RU" smtClean="0"/>
              <a:t>36</a:t>
            </a:fld>
            <a:endParaRPr lang="ru-RU"/>
          </a:p>
        </p:txBody>
      </p:sp>
    </p:spTree>
    <p:extLst>
      <p:ext uri="{BB962C8B-B14F-4D97-AF65-F5344CB8AC3E}">
        <p14:creationId xmlns:p14="http://schemas.microsoft.com/office/powerpoint/2010/main" val="12250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14" name="Рисунок 9">
            <a:extLst>
              <a:ext uri="{FF2B5EF4-FFF2-40B4-BE49-F238E27FC236}">
                <a16:creationId xmlns:a16="http://schemas.microsoft.com/office/drawing/2014/main" id="{ACD4A90A-0ABE-7243-8908-72C5650992CC}"/>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15" name="Прямоугольник 4">
            <a:extLst>
              <a:ext uri="{FF2B5EF4-FFF2-40B4-BE49-F238E27FC236}">
                <a16:creationId xmlns:a16="http://schemas.microsoft.com/office/drawing/2014/main" id="{1A77197B-380D-644E-9B90-7284D14AEC8D}"/>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B53E39C7-B630-C841-B628-08298DD98766}"/>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17" name="Straight Connector 16">
            <a:extLst>
              <a:ext uri="{FF2B5EF4-FFF2-40B4-BE49-F238E27FC236}">
                <a16:creationId xmlns:a16="http://schemas.microsoft.com/office/drawing/2014/main" id="{5BDB2FD8-6949-594D-AF72-5CE0FDE67F6D}"/>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DB7F7827-21D6-5054-F4C6-CF3F1E1A3316}"/>
              </a:ext>
            </a:extLst>
          </p:cNvPr>
          <p:cNvPicPr>
            <a:picLocks noChangeAspect="1"/>
          </p:cNvPicPr>
          <p:nvPr userDrawn="1"/>
        </p:nvPicPr>
        <p:blipFill>
          <a:blip r:embed="rId3"/>
          <a:stretch>
            <a:fillRect/>
          </a:stretch>
        </p:blipFill>
        <p:spPr>
          <a:xfrm>
            <a:off x="11902204" y="0"/>
            <a:ext cx="1058146" cy="6840538"/>
          </a:xfrm>
          <a:prstGeom prst="rect">
            <a:avLst/>
          </a:prstGeom>
        </p:spPr>
      </p:pic>
      <p:sp>
        <p:nvSpPr>
          <p:cNvPr id="40" name="Slide Number Placeholder 5">
            <a:extLst>
              <a:ext uri="{FF2B5EF4-FFF2-40B4-BE49-F238E27FC236}">
                <a16:creationId xmlns:a16="http://schemas.microsoft.com/office/drawing/2014/main" id="{CD2E3BB0-99F5-1045-9ADB-5FF98D23427A}"/>
              </a:ext>
            </a:extLst>
          </p:cNvPr>
          <p:cNvSpPr>
            <a:spLocks noGrp="1"/>
          </p:cNvSpPr>
          <p:nvPr>
            <p:ph type="sldNum" sz="quarter" idx="4"/>
          </p:nvPr>
        </p:nvSpPr>
        <p:spPr>
          <a:xfrm>
            <a:off x="-33970" y="266377"/>
            <a:ext cx="937565" cy="36419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73D4391C-B8C0-B24A-A837-316267417444}" type="slidenum">
              <a:rPr lang="ru-RU" smtClean="0"/>
              <a:pPr/>
              <a:t>‹#›</a:t>
            </a:fld>
            <a:endParaRPr lang="ru-RU" dirty="0"/>
          </a:p>
        </p:txBody>
      </p:sp>
    </p:spTree>
    <p:extLst>
      <p:ext uri="{BB962C8B-B14F-4D97-AF65-F5344CB8AC3E}">
        <p14:creationId xmlns:p14="http://schemas.microsoft.com/office/powerpoint/2010/main" val="887191122"/>
      </p:ext>
    </p:extLst>
  </p:cSld>
  <p:clrMapOvr>
    <a:masterClrMapping/>
  </p:clrMapOvr>
  <p:extLst>
    <p:ext uri="{DCECCB84-F9BA-43D5-87BE-67443E8EF086}">
      <p15:sldGuideLst xmlns:p15="http://schemas.microsoft.com/office/powerpoint/2012/main">
        <p15:guide id="1" orient="horz" pos="2154" userDrawn="1">
          <p15:clr>
            <a:srgbClr val="FBAE40"/>
          </p15:clr>
        </p15:guide>
        <p15:guide id="3" pos="4082" userDrawn="1">
          <p15:clr>
            <a:srgbClr val="FBAE40"/>
          </p15:clr>
        </p15:guide>
        <p15:guide id="4" orient="horz" pos="38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3_Рисунок с подписью">
    <p:spTree>
      <p:nvGrpSpPr>
        <p:cNvPr id="1" name=""/>
        <p:cNvGrpSpPr/>
        <p:nvPr/>
      </p:nvGrpSpPr>
      <p:grpSpPr>
        <a:xfrm>
          <a:off x="0" y="0"/>
          <a:ext cx="0" cy="0"/>
          <a:chOff x="0" y="0"/>
          <a:chExt cx="0" cy="0"/>
        </a:xfrm>
      </p:grpSpPr>
      <p:pic>
        <p:nvPicPr>
          <p:cNvPr id="17" name="Рисунок 9">
            <a:extLst>
              <a:ext uri="{FF2B5EF4-FFF2-40B4-BE49-F238E27FC236}">
                <a16:creationId xmlns:a16="http://schemas.microsoft.com/office/drawing/2014/main" id="{312AC08A-0C3F-974B-BD93-826A86886476}"/>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18" name="Прямоугольник 4">
            <a:extLst>
              <a:ext uri="{FF2B5EF4-FFF2-40B4-BE49-F238E27FC236}">
                <a16:creationId xmlns:a16="http://schemas.microsoft.com/office/drawing/2014/main" id="{D5800CC3-8BB1-6E4A-B449-86804D5C4D71}"/>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431EB201-11AF-9542-A909-0880047F2AF6}"/>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20" name="Straight Connector 19">
            <a:extLst>
              <a:ext uri="{FF2B5EF4-FFF2-40B4-BE49-F238E27FC236}">
                <a16:creationId xmlns:a16="http://schemas.microsoft.com/office/drawing/2014/main" id="{F0814AB4-58FB-AE44-9B65-2430CAFB56B2}"/>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892713" y="900000"/>
            <a:ext cx="9627700" cy="740592"/>
          </a:xfrm>
        </p:spPr>
        <p:txBody>
          <a:bodyPr anchor="t" anchorCtr="0"/>
          <a:lstStyle>
            <a:lvl1pPr>
              <a:defRPr sz="3192"/>
            </a:lvl1pPr>
          </a:lstStyle>
          <a:p>
            <a:r>
              <a:rPr lang="ru-RU" dirty="0"/>
              <a:t>Образец заголовка</a:t>
            </a:r>
            <a:endParaRPr lang="en-US" dirty="0"/>
          </a:p>
        </p:txBody>
      </p:sp>
      <p:sp>
        <p:nvSpPr>
          <p:cNvPr id="3" name="Picture Placeholder 2"/>
          <p:cNvSpPr>
            <a:spLocks noGrp="1" noChangeAspect="1"/>
          </p:cNvSpPr>
          <p:nvPr>
            <p:ph type="pic" idx="1"/>
          </p:nvPr>
        </p:nvSpPr>
        <p:spPr>
          <a:xfrm>
            <a:off x="4340995" y="1674796"/>
            <a:ext cx="2321062" cy="1956678"/>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
        <p:nvSpPr>
          <p:cNvPr id="4" name="Text Placeholder 3"/>
          <p:cNvSpPr>
            <a:spLocks noGrp="1"/>
          </p:cNvSpPr>
          <p:nvPr>
            <p:ph type="body" sz="half" idx="2"/>
          </p:nvPr>
        </p:nvSpPr>
        <p:spPr>
          <a:xfrm>
            <a:off x="900113" y="1625000"/>
            <a:ext cx="2916079" cy="4304162"/>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ru-RU" dirty="0"/>
              <a:t>Образец текста</a:t>
            </a:r>
          </a:p>
        </p:txBody>
      </p:sp>
      <p:sp>
        <p:nvSpPr>
          <p:cNvPr id="5" name="Date Placeholder 4"/>
          <p:cNvSpPr>
            <a:spLocks noGrp="1"/>
          </p:cNvSpPr>
          <p:nvPr>
            <p:ph type="dt" sz="half" idx="10"/>
          </p:nvPr>
        </p:nvSpPr>
        <p:spPr/>
        <p:txBody>
          <a:bodyPr/>
          <a:lstStyle/>
          <a:p>
            <a:fld id="{35ADFAC3-F2F2-2C4F-A0E5-E45C3D91474E}" type="datetime1">
              <a:rPr lang="ru-RU" smtClean="0"/>
              <a:t>28.06.2023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D4391C-B8C0-B24A-A837-316267417444}" type="slidenum">
              <a:rPr lang="ru-RU" smtClean="0"/>
              <a:t>‹#›</a:t>
            </a:fld>
            <a:endParaRPr lang="ru-RU"/>
          </a:p>
        </p:txBody>
      </p:sp>
      <p:sp>
        <p:nvSpPr>
          <p:cNvPr id="12" name="Picture Placeholder 2">
            <a:extLst>
              <a:ext uri="{FF2B5EF4-FFF2-40B4-BE49-F238E27FC236}">
                <a16:creationId xmlns:a16="http://schemas.microsoft.com/office/drawing/2014/main" id="{B47FAB26-A65D-A241-B811-CFF044D18B1A}"/>
              </a:ext>
            </a:extLst>
          </p:cNvPr>
          <p:cNvSpPr>
            <a:spLocks noGrp="1" noChangeAspect="1"/>
          </p:cNvSpPr>
          <p:nvPr>
            <p:ph type="pic" idx="13"/>
          </p:nvPr>
        </p:nvSpPr>
        <p:spPr>
          <a:xfrm>
            <a:off x="7019109" y="1674796"/>
            <a:ext cx="2321062" cy="1956678"/>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
        <p:nvSpPr>
          <p:cNvPr id="13" name="Picture Placeholder 2">
            <a:extLst>
              <a:ext uri="{FF2B5EF4-FFF2-40B4-BE49-F238E27FC236}">
                <a16:creationId xmlns:a16="http://schemas.microsoft.com/office/drawing/2014/main" id="{D79F780C-3DBF-7240-9736-987FCF93B284}"/>
              </a:ext>
            </a:extLst>
          </p:cNvPr>
          <p:cNvSpPr>
            <a:spLocks noGrp="1" noChangeAspect="1"/>
          </p:cNvSpPr>
          <p:nvPr>
            <p:ph type="pic" idx="14"/>
          </p:nvPr>
        </p:nvSpPr>
        <p:spPr>
          <a:xfrm>
            <a:off x="9701349" y="1674796"/>
            <a:ext cx="2321062" cy="1956678"/>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
        <p:nvSpPr>
          <p:cNvPr id="14" name="Picture Placeholder 2">
            <a:extLst>
              <a:ext uri="{FF2B5EF4-FFF2-40B4-BE49-F238E27FC236}">
                <a16:creationId xmlns:a16="http://schemas.microsoft.com/office/drawing/2014/main" id="{33C0F341-B7E5-3845-B426-CA74C3BDAE4F}"/>
              </a:ext>
            </a:extLst>
          </p:cNvPr>
          <p:cNvSpPr>
            <a:spLocks noGrp="1" noChangeAspect="1"/>
          </p:cNvSpPr>
          <p:nvPr>
            <p:ph type="pic" idx="15"/>
          </p:nvPr>
        </p:nvSpPr>
        <p:spPr>
          <a:xfrm>
            <a:off x="4340995" y="4130613"/>
            <a:ext cx="2321062" cy="1956678"/>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
        <p:nvSpPr>
          <p:cNvPr id="15" name="Picture Placeholder 2">
            <a:extLst>
              <a:ext uri="{FF2B5EF4-FFF2-40B4-BE49-F238E27FC236}">
                <a16:creationId xmlns:a16="http://schemas.microsoft.com/office/drawing/2014/main" id="{1BDE5803-8086-B245-97C9-CAE368D49BE0}"/>
              </a:ext>
            </a:extLst>
          </p:cNvPr>
          <p:cNvSpPr>
            <a:spLocks noGrp="1" noChangeAspect="1"/>
          </p:cNvSpPr>
          <p:nvPr>
            <p:ph type="pic" idx="16"/>
          </p:nvPr>
        </p:nvSpPr>
        <p:spPr>
          <a:xfrm>
            <a:off x="7019109" y="4130613"/>
            <a:ext cx="2321062" cy="1956678"/>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
        <p:nvSpPr>
          <p:cNvPr id="16" name="Picture Placeholder 2">
            <a:extLst>
              <a:ext uri="{FF2B5EF4-FFF2-40B4-BE49-F238E27FC236}">
                <a16:creationId xmlns:a16="http://schemas.microsoft.com/office/drawing/2014/main" id="{6047B218-8FD4-6348-A347-47AB398FF2D4}"/>
              </a:ext>
            </a:extLst>
          </p:cNvPr>
          <p:cNvSpPr>
            <a:spLocks noGrp="1" noChangeAspect="1"/>
          </p:cNvSpPr>
          <p:nvPr>
            <p:ph type="pic" idx="17"/>
          </p:nvPr>
        </p:nvSpPr>
        <p:spPr>
          <a:xfrm>
            <a:off x="9701349" y="4130613"/>
            <a:ext cx="2321062" cy="1956678"/>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Tree>
    <p:extLst>
      <p:ext uri="{BB962C8B-B14F-4D97-AF65-F5344CB8AC3E}">
        <p14:creationId xmlns:p14="http://schemas.microsoft.com/office/powerpoint/2010/main" val="2546018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Рисунок 9">
            <a:extLst>
              <a:ext uri="{FF2B5EF4-FFF2-40B4-BE49-F238E27FC236}">
                <a16:creationId xmlns:a16="http://schemas.microsoft.com/office/drawing/2014/main" id="{80D31F51-3F1C-8045-99BC-14A4D28EDAD9}"/>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8" name="Прямоугольник 4">
            <a:extLst>
              <a:ext uri="{FF2B5EF4-FFF2-40B4-BE49-F238E27FC236}">
                <a16:creationId xmlns:a16="http://schemas.microsoft.com/office/drawing/2014/main" id="{6901C6BE-CE43-1C49-A547-8D7E87965F71}"/>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3D769650-3A35-3642-883C-A870CBC46FCC}"/>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10" name="Straight Connector 9">
            <a:extLst>
              <a:ext uri="{FF2B5EF4-FFF2-40B4-BE49-F238E27FC236}">
                <a16:creationId xmlns:a16="http://schemas.microsoft.com/office/drawing/2014/main" id="{EBE4A2AA-05E3-7F4E-879C-E04CB11781C0}"/>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84274" y="1705385"/>
            <a:ext cx="11178302" cy="2845473"/>
          </a:xfrm>
        </p:spPr>
        <p:txBody>
          <a:bodyPr anchor="b"/>
          <a:lstStyle>
            <a:lvl1pPr>
              <a:defRPr sz="5985"/>
            </a:lvl1pPr>
          </a:lstStyle>
          <a:p>
            <a:r>
              <a:rPr lang="ru-RU"/>
              <a:t>Образец заголовка</a:t>
            </a:r>
            <a:endParaRPr lang="en-US" dirty="0"/>
          </a:p>
        </p:txBody>
      </p:sp>
      <p:sp>
        <p:nvSpPr>
          <p:cNvPr id="3" name="Text Placeholder 2"/>
          <p:cNvSpPr>
            <a:spLocks noGrp="1"/>
          </p:cNvSpPr>
          <p:nvPr>
            <p:ph type="body" idx="1"/>
          </p:nvPr>
        </p:nvSpPr>
        <p:spPr>
          <a:xfrm>
            <a:off x="884274" y="4577778"/>
            <a:ext cx="11178302" cy="149636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D40D0A1-1F54-6D46-B9B0-6ADD85C235EC}" type="datetime1">
              <a:rPr lang="ru-RU" smtClean="0"/>
              <a:t>28.06.2023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D4391C-B8C0-B24A-A837-316267417444}" type="slidenum">
              <a:rPr lang="ru-RU" smtClean="0"/>
              <a:t>‹#›</a:t>
            </a:fld>
            <a:endParaRPr lang="ru-RU" dirty="0"/>
          </a:p>
        </p:txBody>
      </p:sp>
    </p:spTree>
    <p:extLst>
      <p:ext uri="{BB962C8B-B14F-4D97-AF65-F5344CB8AC3E}">
        <p14:creationId xmlns:p14="http://schemas.microsoft.com/office/powerpoint/2010/main" val="2967464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Рисунок 9">
            <a:extLst>
              <a:ext uri="{FF2B5EF4-FFF2-40B4-BE49-F238E27FC236}">
                <a16:creationId xmlns:a16="http://schemas.microsoft.com/office/drawing/2014/main" id="{FFBF45D3-592B-3C42-AB8F-2FDFA93DD18A}"/>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7" name="Прямоугольник 4">
            <a:extLst>
              <a:ext uri="{FF2B5EF4-FFF2-40B4-BE49-F238E27FC236}">
                <a16:creationId xmlns:a16="http://schemas.microsoft.com/office/drawing/2014/main" id="{29BDF7A5-C047-1149-97E2-5FF2F7C15BEB}"/>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A61ACB84-12E8-B04C-B361-EFA20FF74E23}"/>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9" name="Straight Connector 8">
            <a:extLst>
              <a:ext uri="{FF2B5EF4-FFF2-40B4-BE49-F238E27FC236}">
                <a16:creationId xmlns:a16="http://schemas.microsoft.com/office/drawing/2014/main" id="{EA2AF39C-AEEB-974B-9D14-519ED62E1CFE}"/>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C049CDA-6D70-FA48-B8E7-6D7A153E7A07}" type="datetime1">
              <a:rPr lang="ru-RU" smtClean="0"/>
              <a:t>28.06.2023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3D4391C-B8C0-B24A-A837-316267417444}" type="slidenum">
              <a:rPr lang="ru-RU" smtClean="0"/>
              <a:t>‹#›</a:t>
            </a:fld>
            <a:endParaRPr lang="ru-RU"/>
          </a:p>
        </p:txBody>
      </p:sp>
    </p:spTree>
    <p:extLst>
      <p:ext uri="{BB962C8B-B14F-4D97-AF65-F5344CB8AC3E}">
        <p14:creationId xmlns:p14="http://schemas.microsoft.com/office/powerpoint/2010/main" val="2778448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3_Титульный слайд">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6864" y="1616634"/>
            <a:ext cx="10423442" cy="2200943"/>
          </a:xfrm>
        </p:spPr>
        <p:txBody>
          <a:bodyPr anchor="b"/>
          <a:lstStyle>
            <a:lvl1pPr algn="l">
              <a:defRPr sz="3200">
                <a:solidFill>
                  <a:schemeClr val="bg1"/>
                </a:solidFill>
              </a:defRPr>
            </a:lvl1pPr>
          </a:lstStyle>
          <a:p>
            <a:r>
              <a:rPr lang="ru-RU" dirty="0"/>
              <a:t>ОБРАЗЕЦ ЗАГОЛОВКА</a:t>
            </a:r>
            <a:endParaRPr lang="en-US" dirty="0"/>
          </a:p>
        </p:txBody>
      </p:sp>
      <p:sp>
        <p:nvSpPr>
          <p:cNvPr id="3" name="Subtitle 2"/>
          <p:cNvSpPr>
            <a:spLocks noGrp="1"/>
          </p:cNvSpPr>
          <p:nvPr>
            <p:ph type="subTitle" idx="1"/>
          </p:nvPr>
        </p:nvSpPr>
        <p:spPr>
          <a:xfrm>
            <a:off x="916864" y="3971148"/>
            <a:ext cx="10423443" cy="819675"/>
          </a:xfrm>
        </p:spPr>
        <p:txBody>
          <a:bodyPr/>
          <a:lstStyle>
            <a:lvl1pPr marL="0" indent="0" algn="l">
              <a:buNone/>
              <a:defRPr sz="2394">
                <a:solidFill>
                  <a:schemeClr val="bg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ru-RU" dirty="0"/>
              <a:t>Образец подзаголовка</a:t>
            </a:r>
            <a:endParaRPr lang="en-US" dirty="0"/>
          </a:p>
        </p:txBody>
      </p:sp>
      <p:sp>
        <p:nvSpPr>
          <p:cNvPr id="4" name="Date Placeholder 3"/>
          <p:cNvSpPr>
            <a:spLocks noGrp="1"/>
          </p:cNvSpPr>
          <p:nvPr>
            <p:ph type="dt" sz="half" idx="10"/>
          </p:nvPr>
        </p:nvSpPr>
        <p:spPr/>
        <p:txBody>
          <a:bodyPr/>
          <a:lstStyle/>
          <a:p>
            <a:fld id="{9015A16B-6D6F-7E43-8715-9A6C2BF58A22}" type="datetime1">
              <a:rPr lang="ru-RU" smtClean="0"/>
              <a:t>28.06.2023</a:t>
            </a:fld>
            <a:endParaRPr lang="ru-RU"/>
          </a:p>
        </p:txBody>
      </p:sp>
      <p:sp>
        <p:nvSpPr>
          <p:cNvPr id="5" name="Footer Placeholder 4"/>
          <p:cNvSpPr>
            <a:spLocks noGrp="1"/>
          </p:cNvSpPr>
          <p:nvPr>
            <p:ph type="ftr" sz="quarter" idx="11"/>
          </p:nvPr>
        </p:nvSpPr>
        <p:spPr/>
        <p:txBody>
          <a:bodyPr/>
          <a:lstStyle/>
          <a:p>
            <a:endParaRPr lang="ru-RU"/>
          </a:p>
        </p:txBody>
      </p:sp>
      <p:pic>
        <p:nvPicPr>
          <p:cNvPr id="7" name="Рисунок 21">
            <a:extLst>
              <a:ext uri="{FF2B5EF4-FFF2-40B4-BE49-F238E27FC236}">
                <a16:creationId xmlns:a16="http://schemas.microsoft.com/office/drawing/2014/main" id="{D5D3EC2F-7B9F-0D4F-B5B9-E23034A23E1D}"/>
              </a:ext>
            </a:extLst>
          </p:cNvPr>
          <p:cNvPicPr>
            <a:picLocks noChangeAspect="1"/>
          </p:cNvPicPr>
          <p:nvPr userDrawn="1"/>
        </p:nvPicPr>
        <p:blipFill>
          <a:blip r:embed="rId2"/>
          <a:stretch>
            <a:fillRect/>
          </a:stretch>
        </p:blipFill>
        <p:spPr>
          <a:xfrm>
            <a:off x="8770520" y="0"/>
            <a:ext cx="4189830" cy="6840538"/>
          </a:xfrm>
          <a:prstGeom prst="rect">
            <a:avLst/>
          </a:prstGeom>
        </p:spPr>
      </p:pic>
      <p:pic>
        <p:nvPicPr>
          <p:cNvPr id="8" name="Рисунок 13">
            <a:extLst>
              <a:ext uri="{FF2B5EF4-FFF2-40B4-BE49-F238E27FC236}">
                <a16:creationId xmlns:a16="http://schemas.microsoft.com/office/drawing/2014/main" id="{1BB3811F-5FB4-9A4D-A5EA-3D5E83D37898}"/>
              </a:ext>
            </a:extLst>
          </p:cNvPr>
          <p:cNvPicPr>
            <a:picLocks noChangeAspect="1"/>
          </p:cNvPicPr>
          <p:nvPr userDrawn="1"/>
        </p:nvPicPr>
        <p:blipFill>
          <a:blip r:embed="rId3"/>
          <a:stretch>
            <a:fillRect/>
          </a:stretch>
        </p:blipFill>
        <p:spPr>
          <a:xfrm>
            <a:off x="853760" y="329338"/>
            <a:ext cx="1862895" cy="819675"/>
          </a:xfrm>
          <a:prstGeom prst="rect">
            <a:avLst/>
          </a:prstGeom>
        </p:spPr>
      </p:pic>
      <p:sp>
        <p:nvSpPr>
          <p:cNvPr id="13" name="TextBox 12">
            <a:extLst>
              <a:ext uri="{FF2B5EF4-FFF2-40B4-BE49-F238E27FC236}">
                <a16:creationId xmlns:a16="http://schemas.microsoft.com/office/drawing/2014/main" id="{6416C21D-C47C-8E49-8ABF-DE72CA198984}"/>
              </a:ext>
            </a:extLst>
          </p:cNvPr>
          <p:cNvSpPr txBox="1"/>
          <p:nvPr userDrawn="1"/>
        </p:nvSpPr>
        <p:spPr>
          <a:xfrm rot="16200000">
            <a:off x="11761283" y="930593"/>
            <a:ext cx="690614" cy="307777"/>
          </a:xfrm>
          <a:prstGeom prst="rect">
            <a:avLst/>
          </a:prstGeom>
          <a:noFill/>
        </p:spPr>
        <p:txBody>
          <a:bodyPr wrap="square" lIns="0" tIns="0" rIns="0" bIns="0" rtlCol="0">
            <a:noAutofit/>
          </a:bodyPr>
          <a:lstStyle/>
          <a:p>
            <a:pPr algn="r"/>
            <a:r>
              <a:rPr lang="ru-RU" sz="1800" dirty="0">
                <a:solidFill>
                  <a:schemeClr val="bg1"/>
                </a:solidFill>
              </a:rPr>
              <a:t>2023</a:t>
            </a:r>
          </a:p>
        </p:txBody>
      </p:sp>
      <p:cxnSp>
        <p:nvCxnSpPr>
          <p:cNvPr id="15" name="Straight Connector 14">
            <a:extLst>
              <a:ext uri="{FF2B5EF4-FFF2-40B4-BE49-F238E27FC236}">
                <a16:creationId xmlns:a16="http://schemas.microsoft.com/office/drawing/2014/main" id="{91FBA60E-9DD6-E54E-A6C9-CFA5BB21B4C1}"/>
              </a:ext>
            </a:extLst>
          </p:cNvPr>
          <p:cNvCxnSpPr/>
          <p:nvPr userDrawn="1"/>
        </p:nvCxnSpPr>
        <p:spPr>
          <a:xfrm>
            <a:off x="12128268" y="1404850"/>
            <a:ext cx="0" cy="23026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C167B5-CF88-8F40-A4B5-CA8730DFE560}"/>
              </a:ext>
            </a:extLst>
          </p:cNvPr>
          <p:cNvSpPr txBox="1"/>
          <p:nvPr userDrawn="1"/>
        </p:nvSpPr>
        <p:spPr>
          <a:xfrm rot="16200000">
            <a:off x="11574784" y="5590478"/>
            <a:ext cx="1097102" cy="307777"/>
          </a:xfrm>
          <a:prstGeom prst="rect">
            <a:avLst/>
          </a:prstGeom>
          <a:noFill/>
        </p:spPr>
        <p:txBody>
          <a:bodyPr wrap="square" lIns="0" tIns="0" rIns="0" bIns="0" rtlCol="0">
            <a:noAutofit/>
          </a:bodyPr>
          <a:lstStyle/>
          <a:p>
            <a:pPr algn="l"/>
            <a:r>
              <a:rPr lang="ru-RU" sz="1600" spc="100" baseline="0" dirty="0" err="1">
                <a:solidFill>
                  <a:schemeClr val="bg1"/>
                </a:solidFill>
              </a:rPr>
              <a:t>РАНХиГС</a:t>
            </a:r>
            <a:endParaRPr lang="ru-RU" sz="1600" spc="100" baseline="0" dirty="0">
              <a:solidFill>
                <a:schemeClr val="bg1"/>
              </a:solidFill>
            </a:endParaRPr>
          </a:p>
        </p:txBody>
      </p:sp>
    </p:spTree>
    <p:extLst>
      <p:ext uri="{BB962C8B-B14F-4D97-AF65-F5344CB8AC3E}">
        <p14:creationId xmlns:p14="http://schemas.microsoft.com/office/powerpoint/2010/main" val="3618525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7_Титульный слайд">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6864" y="1616636"/>
            <a:ext cx="10423442" cy="2200943"/>
          </a:xfrm>
        </p:spPr>
        <p:txBody>
          <a:bodyPr anchor="b"/>
          <a:lstStyle>
            <a:lvl1pPr algn="l">
              <a:defRPr sz="3200">
                <a:solidFill>
                  <a:schemeClr val="bg1"/>
                </a:solidFill>
              </a:defRPr>
            </a:lvl1pPr>
          </a:lstStyle>
          <a:p>
            <a:r>
              <a:rPr lang="ru-RU" dirty="0"/>
              <a:t>ОБРАЗЕЦ ЗАГОЛОВКА</a:t>
            </a:r>
            <a:endParaRPr lang="en-US" dirty="0"/>
          </a:p>
        </p:txBody>
      </p:sp>
      <p:sp>
        <p:nvSpPr>
          <p:cNvPr id="3" name="Subtitle 2"/>
          <p:cNvSpPr>
            <a:spLocks noGrp="1"/>
          </p:cNvSpPr>
          <p:nvPr>
            <p:ph type="subTitle" idx="1"/>
          </p:nvPr>
        </p:nvSpPr>
        <p:spPr>
          <a:xfrm>
            <a:off x="916864" y="3971150"/>
            <a:ext cx="10423443" cy="819675"/>
          </a:xfrm>
        </p:spPr>
        <p:txBody>
          <a:bodyPr/>
          <a:lstStyle>
            <a:lvl1pPr marL="0" indent="0" algn="l">
              <a:buNone/>
              <a:defRPr sz="2394">
                <a:solidFill>
                  <a:schemeClr val="bg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ru-RU" dirty="0"/>
              <a:t>Образец подзаголовка</a:t>
            </a:r>
            <a:endParaRPr lang="en-US" dirty="0"/>
          </a:p>
        </p:txBody>
      </p:sp>
      <p:sp>
        <p:nvSpPr>
          <p:cNvPr id="4" name="Date Placeholder 3"/>
          <p:cNvSpPr>
            <a:spLocks noGrp="1"/>
          </p:cNvSpPr>
          <p:nvPr>
            <p:ph type="dt" sz="half" idx="10"/>
          </p:nvPr>
        </p:nvSpPr>
        <p:spPr/>
        <p:txBody>
          <a:bodyPr/>
          <a:lstStyle/>
          <a:p>
            <a:fld id="{9015A16B-6D6F-7E43-8715-9A6C2BF58A22}" type="datetime1">
              <a:rPr lang="ru-RU" smtClean="0"/>
              <a:t>28.06.2023</a:t>
            </a:fld>
            <a:endParaRPr lang="ru-RU"/>
          </a:p>
        </p:txBody>
      </p:sp>
      <p:sp>
        <p:nvSpPr>
          <p:cNvPr id="5" name="Footer Placeholder 4"/>
          <p:cNvSpPr>
            <a:spLocks noGrp="1"/>
          </p:cNvSpPr>
          <p:nvPr>
            <p:ph type="ftr" sz="quarter" idx="11"/>
          </p:nvPr>
        </p:nvSpPr>
        <p:spPr/>
        <p:txBody>
          <a:bodyPr/>
          <a:lstStyle/>
          <a:p>
            <a:endParaRPr lang="ru-RU"/>
          </a:p>
        </p:txBody>
      </p:sp>
      <p:pic>
        <p:nvPicPr>
          <p:cNvPr id="7" name="Рисунок 21">
            <a:extLst>
              <a:ext uri="{FF2B5EF4-FFF2-40B4-BE49-F238E27FC236}">
                <a16:creationId xmlns:a16="http://schemas.microsoft.com/office/drawing/2014/main" id="{D5D3EC2F-7B9F-0D4F-B5B9-E23034A23E1D}"/>
              </a:ext>
            </a:extLst>
          </p:cNvPr>
          <p:cNvPicPr>
            <a:picLocks noChangeAspect="1"/>
          </p:cNvPicPr>
          <p:nvPr userDrawn="1"/>
        </p:nvPicPr>
        <p:blipFill>
          <a:blip r:embed="rId2"/>
          <a:stretch>
            <a:fillRect/>
          </a:stretch>
        </p:blipFill>
        <p:spPr>
          <a:xfrm>
            <a:off x="8770520" y="0"/>
            <a:ext cx="4189830" cy="6840538"/>
          </a:xfrm>
          <a:prstGeom prst="rect">
            <a:avLst/>
          </a:prstGeom>
        </p:spPr>
      </p:pic>
      <p:pic>
        <p:nvPicPr>
          <p:cNvPr id="8" name="Рисунок 13">
            <a:extLst>
              <a:ext uri="{FF2B5EF4-FFF2-40B4-BE49-F238E27FC236}">
                <a16:creationId xmlns:a16="http://schemas.microsoft.com/office/drawing/2014/main" id="{1BB3811F-5FB4-9A4D-A5EA-3D5E83D37898}"/>
              </a:ext>
            </a:extLst>
          </p:cNvPr>
          <p:cNvPicPr>
            <a:picLocks noChangeAspect="1"/>
          </p:cNvPicPr>
          <p:nvPr userDrawn="1"/>
        </p:nvPicPr>
        <p:blipFill>
          <a:blip r:embed="rId3"/>
          <a:stretch>
            <a:fillRect/>
          </a:stretch>
        </p:blipFill>
        <p:spPr>
          <a:xfrm>
            <a:off x="853760" y="329338"/>
            <a:ext cx="1862895" cy="819675"/>
          </a:xfrm>
          <a:prstGeom prst="rect">
            <a:avLst/>
          </a:prstGeom>
        </p:spPr>
      </p:pic>
      <p:sp>
        <p:nvSpPr>
          <p:cNvPr id="13" name="TextBox 12">
            <a:extLst>
              <a:ext uri="{FF2B5EF4-FFF2-40B4-BE49-F238E27FC236}">
                <a16:creationId xmlns:a16="http://schemas.microsoft.com/office/drawing/2014/main" id="{6416C21D-C47C-8E49-8ABF-DE72CA198984}"/>
              </a:ext>
            </a:extLst>
          </p:cNvPr>
          <p:cNvSpPr txBox="1"/>
          <p:nvPr userDrawn="1"/>
        </p:nvSpPr>
        <p:spPr>
          <a:xfrm rot="16200000">
            <a:off x="11761283" y="930593"/>
            <a:ext cx="690614" cy="307777"/>
          </a:xfrm>
          <a:prstGeom prst="rect">
            <a:avLst/>
          </a:prstGeom>
          <a:noFill/>
        </p:spPr>
        <p:txBody>
          <a:bodyPr wrap="square" lIns="0" tIns="0" rIns="0" bIns="0" rtlCol="0">
            <a:noAutofit/>
          </a:bodyPr>
          <a:lstStyle/>
          <a:p>
            <a:pPr algn="r"/>
            <a:r>
              <a:rPr lang="ru-RU" sz="1800" dirty="0">
                <a:solidFill>
                  <a:schemeClr val="bg1"/>
                </a:solidFill>
              </a:rPr>
              <a:t>2023</a:t>
            </a:r>
          </a:p>
        </p:txBody>
      </p:sp>
      <p:cxnSp>
        <p:nvCxnSpPr>
          <p:cNvPr id="15" name="Straight Connector 14">
            <a:extLst>
              <a:ext uri="{FF2B5EF4-FFF2-40B4-BE49-F238E27FC236}">
                <a16:creationId xmlns:a16="http://schemas.microsoft.com/office/drawing/2014/main" id="{91FBA60E-9DD6-E54E-A6C9-CFA5BB21B4C1}"/>
              </a:ext>
            </a:extLst>
          </p:cNvPr>
          <p:cNvCxnSpPr/>
          <p:nvPr userDrawn="1"/>
        </p:nvCxnSpPr>
        <p:spPr>
          <a:xfrm>
            <a:off x="12128268" y="1404850"/>
            <a:ext cx="0" cy="23026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C167B5-CF88-8F40-A4B5-CA8730DFE560}"/>
              </a:ext>
            </a:extLst>
          </p:cNvPr>
          <p:cNvSpPr txBox="1"/>
          <p:nvPr userDrawn="1"/>
        </p:nvSpPr>
        <p:spPr>
          <a:xfrm rot="16200000">
            <a:off x="11574784" y="5590478"/>
            <a:ext cx="1097102" cy="307777"/>
          </a:xfrm>
          <a:prstGeom prst="rect">
            <a:avLst/>
          </a:prstGeom>
          <a:noFill/>
        </p:spPr>
        <p:txBody>
          <a:bodyPr wrap="square" lIns="0" tIns="0" rIns="0" bIns="0" rtlCol="0">
            <a:noAutofit/>
          </a:bodyPr>
          <a:lstStyle/>
          <a:p>
            <a:pPr algn="l"/>
            <a:r>
              <a:rPr lang="ru-RU" sz="1600" spc="100" baseline="0" dirty="0" err="1">
                <a:solidFill>
                  <a:schemeClr val="bg1"/>
                </a:solidFill>
              </a:rPr>
              <a:t>РАНХиГС</a:t>
            </a:r>
            <a:endParaRPr lang="ru-RU" sz="1600" spc="100" baseline="0" dirty="0">
              <a:solidFill>
                <a:schemeClr val="bg1"/>
              </a:solidFill>
            </a:endParaRPr>
          </a:p>
        </p:txBody>
      </p:sp>
    </p:spTree>
    <p:extLst>
      <p:ext uri="{BB962C8B-B14F-4D97-AF65-F5344CB8AC3E}">
        <p14:creationId xmlns:p14="http://schemas.microsoft.com/office/powerpoint/2010/main" val="2415894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8_Титульный слайд">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6864" y="1616636"/>
            <a:ext cx="10423442" cy="2200943"/>
          </a:xfrm>
        </p:spPr>
        <p:txBody>
          <a:bodyPr anchor="b"/>
          <a:lstStyle>
            <a:lvl1pPr algn="l">
              <a:defRPr sz="3200">
                <a:solidFill>
                  <a:schemeClr val="bg1"/>
                </a:solidFill>
              </a:defRPr>
            </a:lvl1pPr>
          </a:lstStyle>
          <a:p>
            <a:r>
              <a:rPr lang="ru-RU" dirty="0"/>
              <a:t>ОБРАЗЕЦ ЗАГОЛОВКА</a:t>
            </a:r>
            <a:endParaRPr lang="en-US" dirty="0"/>
          </a:p>
        </p:txBody>
      </p:sp>
      <p:sp>
        <p:nvSpPr>
          <p:cNvPr id="3" name="Subtitle 2"/>
          <p:cNvSpPr>
            <a:spLocks noGrp="1"/>
          </p:cNvSpPr>
          <p:nvPr>
            <p:ph type="subTitle" idx="1"/>
          </p:nvPr>
        </p:nvSpPr>
        <p:spPr>
          <a:xfrm>
            <a:off x="916864" y="3971150"/>
            <a:ext cx="10423443" cy="819675"/>
          </a:xfrm>
        </p:spPr>
        <p:txBody>
          <a:bodyPr/>
          <a:lstStyle>
            <a:lvl1pPr marL="0" indent="0" algn="l">
              <a:buNone/>
              <a:defRPr sz="2394">
                <a:solidFill>
                  <a:schemeClr val="bg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ru-RU" dirty="0"/>
              <a:t>Образец подзаголовка</a:t>
            </a:r>
            <a:endParaRPr lang="en-US" dirty="0"/>
          </a:p>
        </p:txBody>
      </p:sp>
      <p:sp>
        <p:nvSpPr>
          <p:cNvPr id="4" name="Date Placeholder 3"/>
          <p:cNvSpPr>
            <a:spLocks noGrp="1"/>
          </p:cNvSpPr>
          <p:nvPr>
            <p:ph type="dt" sz="half" idx="10"/>
          </p:nvPr>
        </p:nvSpPr>
        <p:spPr/>
        <p:txBody>
          <a:bodyPr/>
          <a:lstStyle/>
          <a:p>
            <a:fld id="{9015A16B-6D6F-7E43-8715-9A6C2BF58A22}" type="datetime1">
              <a:rPr lang="ru-RU" smtClean="0"/>
              <a:t>28.06.2023</a:t>
            </a:fld>
            <a:endParaRPr lang="ru-RU"/>
          </a:p>
        </p:txBody>
      </p:sp>
      <p:sp>
        <p:nvSpPr>
          <p:cNvPr id="5" name="Footer Placeholder 4"/>
          <p:cNvSpPr>
            <a:spLocks noGrp="1"/>
          </p:cNvSpPr>
          <p:nvPr>
            <p:ph type="ftr" sz="quarter" idx="11"/>
          </p:nvPr>
        </p:nvSpPr>
        <p:spPr/>
        <p:txBody>
          <a:bodyPr/>
          <a:lstStyle/>
          <a:p>
            <a:endParaRPr lang="ru-RU"/>
          </a:p>
        </p:txBody>
      </p:sp>
      <p:pic>
        <p:nvPicPr>
          <p:cNvPr id="7" name="Рисунок 21">
            <a:extLst>
              <a:ext uri="{FF2B5EF4-FFF2-40B4-BE49-F238E27FC236}">
                <a16:creationId xmlns:a16="http://schemas.microsoft.com/office/drawing/2014/main" id="{D5D3EC2F-7B9F-0D4F-B5B9-E23034A23E1D}"/>
              </a:ext>
            </a:extLst>
          </p:cNvPr>
          <p:cNvPicPr>
            <a:picLocks noChangeAspect="1"/>
          </p:cNvPicPr>
          <p:nvPr userDrawn="1"/>
        </p:nvPicPr>
        <p:blipFill>
          <a:blip r:embed="rId2"/>
          <a:stretch>
            <a:fillRect/>
          </a:stretch>
        </p:blipFill>
        <p:spPr>
          <a:xfrm>
            <a:off x="8770520" y="0"/>
            <a:ext cx="4189830" cy="6840538"/>
          </a:xfrm>
          <a:prstGeom prst="rect">
            <a:avLst/>
          </a:prstGeom>
        </p:spPr>
      </p:pic>
      <p:pic>
        <p:nvPicPr>
          <p:cNvPr id="8" name="Рисунок 13">
            <a:extLst>
              <a:ext uri="{FF2B5EF4-FFF2-40B4-BE49-F238E27FC236}">
                <a16:creationId xmlns:a16="http://schemas.microsoft.com/office/drawing/2014/main" id="{1BB3811F-5FB4-9A4D-A5EA-3D5E83D37898}"/>
              </a:ext>
            </a:extLst>
          </p:cNvPr>
          <p:cNvPicPr>
            <a:picLocks noChangeAspect="1"/>
          </p:cNvPicPr>
          <p:nvPr userDrawn="1"/>
        </p:nvPicPr>
        <p:blipFill>
          <a:blip r:embed="rId3"/>
          <a:stretch>
            <a:fillRect/>
          </a:stretch>
        </p:blipFill>
        <p:spPr>
          <a:xfrm>
            <a:off x="853760" y="329338"/>
            <a:ext cx="1862895" cy="819675"/>
          </a:xfrm>
          <a:prstGeom prst="rect">
            <a:avLst/>
          </a:prstGeom>
        </p:spPr>
      </p:pic>
      <p:sp>
        <p:nvSpPr>
          <p:cNvPr id="13" name="TextBox 12">
            <a:extLst>
              <a:ext uri="{FF2B5EF4-FFF2-40B4-BE49-F238E27FC236}">
                <a16:creationId xmlns:a16="http://schemas.microsoft.com/office/drawing/2014/main" id="{6416C21D-C47C-8E49-8ABF-DE72CA198984}"/>
              </a:ext>
            </a:extLst>
          </p:cNvPr>
          <p:cNvSpPr txBox="1"/>
          <p:nvPr userDrawn="1"/>
        </p:nvSpPr>
        <p:spPr>
          <a:xfrm rot="16200000">
            <a:off x="11761283" y="930593"/>
            <a:ext cx="690614" cy="307777"/>
          </a:xfrm>
          <a:prstGeom prst="rect">
            <a:avLst/>
          </a:prstGeom>
          <a:noFill/>
        </p:spPr>
        <p:txBody>
          <a:bodyPr wrap="square" lIns="0" tIns="0" rIns="0" bIns="0" rtlCol="0">
            <a:noAutofit/>
          </a:bodyPr>
          <a:lstStyle/>
          <a:p>
            <a:pPr algn="r"/>
            <a:r>
              <a:rPr lang="ru-RU" sz="1800" dirty="0">
                <a:solidFill>
                  <a:schemeClr val="bg1"/>
                </a:solidFill>
              </a:rPr>
              <a:t>2023</a:t>
            </a:r>
          </a:p>
        </p:txBody>
      </p:sp>
      <p:cxnSp>
        <p:nvCxnSpPr>
          <p:cNvPr id="15" name="Straight Connector 14">
            <a:extLst>
              <a:ext uri="{FF2B5EF4-FFF2-40B4-BE49-F238E27FC236}">
                <a16:creationId xmlns:a16="http://schemas.microsoft.com/office/drawing/2014/main" id="{91FBA60E-9DD6-E54E-A6C9-CFA5BB21B4C1}"/>
              </a:ext>
            </a:extLst>
          </p:cNvPr>
          <p:cNvCxnSpPr/>
          <p:nvPr userDrawn="1"/>
        </p:nvCxnSpPr>
        <p:spPr>
          <a:xfrm>
            <a:off x="12128268" y="1404850"/>
            <a:ext cx="0" cy="23026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C167B5-CF88-8F40-A4B5-CA8730DFE560}"/>
              </a:ext>
            </a:extLst>
          </p:cNvPr>
          <p:cNvSpPr txBox="1"/>
          <p:nvPr userDrawn="1"/>
        </p:nvSpPr>
        <p:spPr>
          <a:xfrm rot="16200000">
            <a:off x="11574784" y="5590478"/>
            <a:ext cx="1097102" cy="307777"/>
          </a:xfrm>
          <a:prstGeom prst="rect">
            <a:avLst/>
          </a:prstGeom>
          <a:noFill/>
        </p:spPr>
        <p:txBody>
          <a:bodyPr wrap="square" lIns="0" tIns="0" rIns="0" bIns="0" rtlCol="0">
            <a:noAutofit/>
          </a:bodyPr>
          <a:lstStyle/>
          <a:p>
            <a:pPr algn="l"/>
            <a:r>
              <a:rPr lang="ru-RU" sz="1600" spc="100" baseline="0" dirty="0" err="1">
                <a:solidFill>
                  <a:schemeClr val="bg1"/>
                </a:solidFill>
              </a:rPr>
              <a:t>РАНХиГС</a:t>
            </a:r>
            <a:endParaRPr lang="ru-RU" sz="1600" spc="100" baseline="0" dirty="0">
              <a:solidFill>
                <a:schemeClr val="bg1"/>
              </a:solidFill>
            </a:endParaRPr>
          </a:p>
        </p:txBody>
      </p:sp>
    </p:spTree>
    <p:extLst>
      <p:ext uri="{BB962C8B-B14F-4D97-AF65-F5344CB8AC3E}">
        <p14:creationId xmlns:p14="http://schemas.microsoft.com/office/powerpoint/2010/main" val="183417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Пустой слайд">
    <p:spTree>
      <p:nvGrpSpPr>
        <p:cNvPr id="1" name=""/>
        <p:cNvGrpSpPr/>
        <p:nvPr/>
      </p:nvGrpSpPr>
      <p:grpSpPr>
        <a:xfrm>
          <a:off x="0" y="0"/>
          <a:ext cx="0" cy="0"/>
          <a:chOff x="0" y="0"/>
          <a:chExt cx="0" cy="0"/>
        </a:xfrm>
      </p:grpSpPr>
      <p:pic>
        <p:nvPicPr>
          <p:cNvPr id="7" name="Рисунок 9">
            <a:extLst>
              <a:ext uri="{FF2B5EF4-FFF2-40B4-BE49-F238E27FC236}">
                <a16:creationId xmlns:a16="http://schemas.microsoft.com/office/drawing/2014/main" id="{64B41069-4AAD-8340-8EFB-180ACA586F0D}"/>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8" name="Прямоугольник 4">
            <a:extLst>
              <a:ext uri="{FF2B5EF4-FFF2-40B4-BE49-F238E27FC236}">
                <a16:creationId xmlns:a16="http://schemas.microsoft.com/office/drawing/2014/main" id="{F7727723-4074-B843-AE36-885B2303F4FE}"/>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6FE95950-E595-F342-9D21-3C47BD20DFED}"/>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12" name="Straight Connector 11">
            <a:extLst>
              <a:ext uri="{FF2B5EF4-FFF2-40B4-BE49-F238E27FC236}">
                <a16:creationId xmlns:a16="http://schemas.microsoft.com/office/drawing/2014/main" id="{8C78ECB9-5CD4-CC42-91B8-0D89C488BB7E}"/>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Slide Number Placeholder 5">
            <a:extLst>
              <a:ext uri="{FF2B5EF4-FFF2-40B4-BE49-F238E27FC236}">
                <a16:creationId xmlns:a16="http://schemas.microsoft.com/office/drawing/2014/main" id="{CD2E3BB0-99F5-1045-9ADB-5FF98D23427A}"/>
              </a:ext>
            </a:extLst>
          </p:cNvPr>
          <p:cNvSpPr>
            <a:spLocks noGrp="1"/>
          </p:cNvSpPr>
          <p:nvPr>
            <p:ph type="sldNum" sz="quarter" idx="4"/>
          </p:nvPr>
        </p:nvSpPr>
        <p:spPr>
          <a:xfrm>
            <a:off x="-33970" y="266377"/>
            <a:ext cx="937565" cy="36419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73D4391C-B8C0-B24A-A837-316267417444}" type="slidenum">
              <a:rPr lang="ru-RU" smtClean="0"/>
              <a:pPr/>
              <a:t>‹#›</a:t>
            </a:fld>
            <a:endParaRPr lang="ru-RU" dirty="0"/>
          </a:p>
        </p:txBody>
      </p:sp>
    </p:spTree>
    <p:extLst>
      <p:ext uri="{BB962C8B-B14F-4D97-AF65-F5344CB8AC3E}">
        <p14:creationId xmlns:p14="http://schemas.microsoft.com/office/powerpoint/2010/main" val="3970503863"/>
      </p:ext>
    </p:extLst>
  </p:cSld>
  <p:clrMapOvr>
    <a:masterClrMapping/>
  </p:clrMapOvr>
  <p:extLst>
    <p:ext uri="{DCECCB84-F9BA-43D5-87BE-67443E8EF086}">
      <p15:sldGuideLst xmlns:p15="http://schemas.microsoft.com/office/powerpoint/2012/main">
        <p15:guide id="1" orient="horz" pos="2154">
          <p15:clr>
            <a:srgbClr val="FBAE40"/>
          </p15:clr>
        </p15:guide>
        <p15:guide id="3" pos="4082">
          <p15:clr>
            <a:srgbClr val="FBAE40"/>
          </p15:clr>
        </p15:guide>
        <p15:guide id="4" orient="horz" pos="38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Рисунок 9">
            <a:extLst>
              <a:ext uri="{FF2B5EF4-FFF2-40B4-BE49-F238E27FC236}">
                <a16:creationId xmlns:a16="http://schemas.microsoft.com/office/drawing/2014/main" id="{B72F114E-335E-2040-801E-3C7EC39A3E7F}"/>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8" name="Прямоугольник 4">
            <a:extLst>
              <a:ext uri="{FF2B5EF4-FFF2-40B4-BE49-F238E27FC236}">
                <a16:creationId xmlns:a16="http://schemas.microsoft.com/office/drawing/2014/main" id="{F3B94890-3C49-7044-A8F0-B3DB12C28D12}"/>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16AA9BBD-B777-C149-9777-05247593E1E0}"/>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10" name="Straight Connector 9">
            <a:extLst>
              <a:ext uri="{FF2B5EF4-FFF2-40B4-BE49-F238E27FC236}">
                <a16:creationId xmlns:a16="http://schemas.microsoft.com/office/drawing/2014/main" id="{D8C569F4-D248-7041-9278-341700D6083F}"/>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1620044" y="1119505"/>
            <a:ext cx="9720263" cy="2381521"/>
          </a:xfrm>
        </p:spPr>
        <p:txBody>
          <a:bodyPr anchor="b">
            <a:normAutofit/>
          </a:bodyPr>
          <a:lstStyle>
            <a:lvl1pPr algn="l">
              <a:defRPr sz="3200"/>
            </a:lvl1pPr>
          </a:lstStyle>
          <a:p>
            <a:r>
              <a:rPr lang="ru-RU" dirty="0"/>
              <a:t>Образец заголовка</a:t>
            </a:r>
            <a:endParaRPr lang="en-US" dirty="0"/>
          </a:p>
        </p:txBody>
      </p:sp>
      <p:sp>
        <p:nvSpPr>
          <p:cNvPr id="3" name="Subtitle 2"/>
          <p:cNvSpPr>
            <a:spLocks noGrp="1"/>
          </p:cNvSpPr>
          <p:nvPr>
            <p:ph type="subTitle" idx="1"/>
          </p:nvPr>
        </p:nvSpPr>
        <p:spPr>
          <a:xfrm>
            <a:off x="1620044" y="3592866"/>
            <a:ext cx="9720263" cy="1651546"/>
          </a:xfrm>
        </p:spPr>
        <p:txBody>
          <a:bodyPr>
            <a:normAutofit/>
          </a:bodyPr>
          <a:lstStyle>
            <a:lvl1pPr marL="0" indent="0" algn="l">
              <a:buNone/>
              <a:defRPr sz="2400" b="1"/>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ru-RU" dirty="0"/>
              <a:t>Образец подзаголовка</a:t>
            </a:r>
            <a:endParaRPr lang="en-US" dirty="0"/>
          </a:p>
        </p:txBody>
      </p:sp>
      <p:sp>
        <p:nvSpPr>
          <p:cNvPr id="4" name="Date Placeholder 3"/>
          <p:cNvSpPr>
            <a:spLocks noGrp="1"/>
          </p:cNvSpPr>
          <p:nvPr>
            <p:ph type="dt" sz="half" idx="10"/>
          </p:nvPr>
        </p:nvSpPr>
        <p:spPr/>
        <p:txBody>
          <a:bodyPr/>
          <a:lstStyle/>
          <a:p>
            <a:fld id="{B29AFABD-BCBD-544A-9118-89D15D7C2332}" type="datetime1">
              <a:rPr lang="ru-RU" smtClean="0"/>
              <a:t>28.06.2023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33970" y="266377"/>
            <a:ext cx="937565" cy="364195"/>
          </a:xfrm>
          <a:prstGeom prst="rect">
            <a:avLst/>
          </a:prstGeom>
        </p:spPr>
        <p:txBody>
          <a:bodyPr/>
          <a:lstStyle/>
          <a:p>
            <a:fld id="{73D4391C-B8C0-B24A-A837-316267417444}" type="slidenum">
              <a:rPr lang="ru-RU" smtClean="0"/>
              <a:t>‹#›</a:t>
            </a:fld>
            <a:endParaRPr lang="ru-RU"/>
          </a:p>
        </p:txBody>
      </p:sp>
    </p:spTree>
    <p:extLst>
      <p:ext uri="{BB962C8B-B14F-4D97-AF65-F5344CB8AC3E}">
        <p14:creationId xmlns:p14="http://schemas.microsoft.com/office/powerpoint/2010/main" val="2467067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8" name="Рисунок 9">
            <a:extLst>
              <a:ext uri="{FF2B5EF4-FFF2-40B4-BE49-F238E27FC236}">
                <a16:creationId xmlns:a16="http://schemas.microsoft.com/office/drawing/2014/main" id="{A031F8E3-48A7-4044-944A-7FEEE130F6A0}"/>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9" name="Прямоугольник 4">
            <a:extLst>
              <a:ext uri="{FF2B5EF4-FFF2-40B4-BE49-F238E27FC236}">
                <a16:creationId xmlns:a16="http://schemas.microsoft.com/office/drawing/2014/main" id="{CC740624-9786-3F40-BE2D-E443C76C8EC7}"/>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1AEFE944-F30B-544E-B5A4-8FA81A6D7A96}"/>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11" name="Straight Connector 10">
            <a:extLst>
              <a:ext uri="{FF2B5EF4-FFF2-40B4-BE49-F238E27FC236}">
                <a16:creationId xmlns:a16="http://schemas.microsoft.com/office/drawing/2014/main" id="{2E5D4700-313E-CB48-82C9-205F0B4F41DB}"/>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900000" y="919197"/>
            <a:ext cx="8649708" cy="535138"/>
          </a:xfrm>
        </p:spPr>
        <p:txBody>
          <a:bodyPr anchor="t" anchorCtr="0">
            <a:noAutofit/>
          </a:bodyPr>
          <a:lstStyle>
            <a:lvl1pPr algn="l">
              <a:defRPr sz="3200"/>
            </a:lvl1pPr>
          </a:lstStyle>
          <a:p>
            <a:r>
              <a:rPr lang="ru-RU" dirty="0"/>
              <a:t>Образец заголовка</a:t>
            </a:r>
            <a:endParaRPr lang="en-US" dirty="0"/>
          </a:p>
        </p:txBody>
      </p:sp>
      <p:sp>
        <p:nvSpPr>
          <p:cNvPr id="3" name="Subtitle 2"/>
          <p:cNvSpPr>
            <a:spLocks noGrp="1"/>
          </p:cNvSpPr>
          <p:nvPr>
            <p:ph type="subTitle" idx="1"/>
          </p:nvPr>
        </p:nvSpPr>
        <p:spPr>
          <a:xfrm>
            <a:off x="4981303" y="2751909"/>
            <a:ext cx="6696892" cy="2492503"/>
          </a:xfrm>
        </p:spPr>
        <p:txBody>
          <a:bodyPr>
            <a:normAutofit/>
          </a:bodyPr>
          <a:lstStyle>
            <a:lvl1pPr marL="0" indent="0" algn="l">
              <a:buNone/>
              <a:defRPr sz="3600" b="1">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ru-RU" dirty="0"/>
              <a:t>Образец подзаголовка</a:t>
            </a:r>
            <a:endParaRPr lang="en-US" dirty="0"/>
          </a:p>
        </p:txBody>
      </p:sp>
      <p:sp>
        <p:nvSpPr>
          <p:cNvPr id="4" name="Date Placeholder 3"/>
          <p:cNvSpPr>
            <a:spLocks noGrp="1"/>
          </p:cNvSpPr>
          <p:nvPr>
            <p:ph type="dt" sz="half" idx="10"/>
          </p:nvPr>
        </p:nvSpPr>
        <p:spPr/>
        <p:txBody>
          <a:bodyPr/>
          <a:lstStyle/>
          <a:p>
            <a:fld id="{FF5B5067-034C-ED4C-9B2B-00BE7ADE8DA8}" type="datetime1">
              <a:rPr lang="ru-RU" smtClean="0"/>
              <a:t>28.06.2023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33970" y="266377"/>
            <a:ext cx="937565" cy="364195"/>
          </a:xfrm>
          <a:prstGeom prst="rect">
            <a:avLst/>
          </a:prstGeom>
        </p:spPr>
        <p:txBody>
          <a:bodyPr/>
          <a:lstStyle/>
          <a:p>
            <a:fld id="{73D4391C-B8C0-B24A-A837-316267417444}" type="slidenum">
              <a:rPr lang="ru-RU" smtClean="0"/>
              <a:t>‹#›</a:t>
            </a:fld>
            <a:endParaRPr lang="ru-RU"/>
          </a:p>
        </p:txBody>
      </p:sp>
      <p:sp>
        <p:nvSpPr>
          <p:cNvPr id="13" name="Text Placeholder 3">
            <a:extLst>
              <a:ext uri="{FF2B5EF4-FFF2-40B4-BE49-F238E27FC236}">
                <a16:creationId xmlns:a16="http://schemas.microsoft.com/office/drawing/2014/main" id="{97AD485B-A56F-E148-9785-EA3C38C1193A}"/>
              </a:ext>
            </a:extLst>
          </p:cNvPr>
          <p:cNvSpPr>
            <a:spLocks noGrp="1"/>
          </p:cNvSpPr>
          <p:nvPr>
            <p:ph type="body" sz="half" idx="2"/>
          </p:nvPr>
        </p:nvSpPr>
        <p:spPr>
          <a:xfrm>
            <a:off x="900113" y="1625000"/>
            <a:ext cx="2916079" cy="4304162"/>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ru-RU" dirty="0"/>
              <a:t>Образец текста</a:t>
            </a:r>
          </a:p>
        </p:txBody>
      </p:sp>
    </p:spTree>
    <p:extLst>
      <p:ext uri="{BB962C8B-B14F-4D97-AF65-F5344CB8AC3E}">
        <p14:creationId xmlns:p14="http://schemas.microsoft.com/office/powerpoint/2010/main" val="151891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174A10-18C0-D846-8F03-C9CC6AC7354A}"/>
              </a:ext>
            </a:extLst>
          </p:cNvPr>
          <p:cNvSpPr/>
          <p:nvPr userDrawn="1"/>
        </p:nvSpPr>
        <p:spPr>
          <a:xfrm>
            <a:off x="0" y="0"/>
            <a:ext cx="12960350" cy="684053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Subtitle 2"/>
          <p:cNvSpPr>
            <a:spLocks noGrp="1"/>
          </p:cNvSpPr>
          <p:nvPr>
            <p:ph type="subTitle" idx="1"/>
          </p:nvPr>
        </p:nvSpPr>
        <p:spPr>
          <a:xfrm>
            <a:off x="3300547" y="2269024"/>
            <a:ext cx="6871063" cy="2492503"/>
          </a:xfrm>
        </p:spPr>
        <p:txBody>
          <a:bodyPr>
            <a:normAutofit/>
          </a:bodyPr>
          <a:lstStyle>
            <a:lvl1pPr marL="0" indent="0" algn="l">
              <a:buNone/>
              <a:defRPr sz="3600" b="1">
                <a:solidFill>
                  <a:schemeClr val="bg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ru-RU" dirty="0"/>
              <a:t>Образец подзаголовка</a:t>
            </a:r>
            <a:endParaRPr lang="en-US" dirty="0"/>
          </a:p>
        </p:txBody>
      </p:sp>
      <p:sp>
        <p:nvSpPr>
          <p:cNvPr id="4" name="Date Placeholder 3"/>
          <p:cNvSpPr>
            <a:spLocks noGrp="1"/>
          </p:cNvSpPr>
          <p:nvPr>
            <p:ph type="dt" sz="half" idx="10"/>
          </p:nvPr>
        </p:nvSpPr>
        <p:spPr/>
        <p:txBody>
          <a:bodyPr/>
          <a:lstStyle/>
          <a:p>
            <a:fld id="{B15C6C5C-8715-4349-9C7D-F129E2D2F817}" type="datetime1">
              <a:rPr lang="ru-RU" smtClean="0"/>
              <a:t>28.06.2023</a:t>
            </a:fld>
            <a:endParaRPr lang="ru-RU"/>
          </a:p>
        </p:txBody>
      </p:sp>
      <p:sp>
        <p:nvSpPr>
          <p:cNvPr id="5" name="Footer Placeholder 4"/>
          <p:cNvSpPr>
            <a:spLocks noGrp="1"/>
          </p:cNvSpPr>
          <p:nvPr>
            <p:ph type="ftr" sz="quarter" idx="11"/>
          </p:nvPr>
        </p:nvSpPr>
        <p:spPr/>
        <p:txBody>
          <a:bodyPr/>
          <a:lstStyle/>
          <a:p>
            <a:endParaRPr lang="ru-RU"/>
          </a:p>
        </p:txBody>
      </p:sp>
      <p:sp>
        <p:nvSpPr>
          <p:cNvPr id="16" name="Прямоугольник 4">
            <a:extLst>
              <a:ext uri="{FF2B5EF4-FFF2-40B4-BE49-F238E27FC236}">
                <a16:creationId xmlns:a16="http://schemas.microsoft.com/office/drawing/2014/main" id="{6863F21F-0FD5-0D4F-9EDF-1CEFC7A813EE}"/>
              </a:ext>
            </a:extLst>
          </p:cNvPr>
          <p:cNvSpPr/>
          <p:nvPr userDrawn="1"/>
        </p:nvSpPr>
        <p:spPr>
          <a:xfrm>
            <a:off x="-3243" y="288565"/>
            <a:ext cx="894267" cy="319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Slide Number Placeholder 5"/>
          <p:cNvSpPr>
            <a:spLocks noGrp="1"/>
          </p:cNvSpPr>
          <p:nvPr>
            <p:ph type="sldNum" sz="quarter" idx="12"/>
          </p:nvPr>
        </p:nvSpPr>
        <p:spPr>
          <a:xfrm>
            <a:off x="-33970" y="266377"/>
            <a:ext cx="937565" cy="364195"/>
          </a:xfrm>
          <a:prstGeom prst="rect">
            <a:avLst/>
          </a:prstGeom>
        </p:spPr>
        <p:txBody>
          <a:bodyPr/>
          <a:lstStyle>
            <a:lvl1pPr>
              <a:defRPr>
                <a:solidFill>
                  <a:srgbClr val="BE003E"/>
                </a:solidFill>
              </a:defRPr>
            </a:lvl1pPr>
          </a:lstStyle>
          <a:p>
            <a:fld id="{73D4391C-B8C0-B24A-A837-316267417444}" type="slidenum">
              <a:rPr lang="ru-RU" smtClean="0"/>
              <a:pPr/>
              <a:t>‹#›</a:t>
            </a:fld>
            <a:endParaRPr lang="ru-RU" dirty="0"/>
          </a:p>
        </p:txBody>
      </p:sp>
      <p:pic>
        <p:nvPicPr>
          <p:cNvPr id="17" name="Picture 16">
            <a:extLst>
              <a:ext uri="{FF2B5EF4-FFF2-40B4-BE49-F238E27FC236}">
                <a16:creationId xmlns:a16="http://schemas.microsoft.com/office/drawing/2014/main" id="{60584FD3-82FB-1645-920D-FB8B68AFF876}"/>
              </a:ext>
            </a:extLst>
          </p:cNvPr>
          <p:cNvPicPr>
            <a:picLocks noChangeAspect="1"/>
          </p:cNvPicPr>
          <p:nvPr userDrawn="1"/>
        </p:nvPicPr>
        <p:blipFill rotWithShape="1">
          <a:blip r:embed="rId2"/>
          <a:srcRect t="4828"/>
          <a:stretch/>
        </p:blipFill>
        <p:spPr>
          <a:xfrm>
            <a:off x="10684390" y="-1"/>
            <a:ext cx="1950721" cy="976149"/>
          </a:xfrm>
          <a:prstGeom prst="rect">
            <a:avLst/>
          </a:prstGeom>
        </p:spPr>
      </p:pic>
      <p:sp>
        <p:nvSpPr>
          <p:cNvPr id="18" name="TextBox 17">
            <a:extLst>
              <a:ext uri="{FF2B5EF4-FFF2-40B4-BE49-F238E27FC236}">
                <a16:creationId xmlns:a16="http://schemas.microsoft.com/office/drawing/2014/main" id="{C56C3D01-CF25-E947-ABB7-B55A2D418229}"/>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solidFill>
              </a:rPr>
              <a:t>2023</a:t>
            </a:r>
            <a:endParaRPr lang="ru-RU" sz="1400" dirty="0">
              <a:solidFill>
                <a:schemeClr val="bg1"/>
              </a:solidFill>
            </a:endParaRPr>
          </a:p>
        </p:txBody>
      </p:sp>
      <p:cxnSp>
        <p:nvCxnSpPr>
          <p:cNvPr id="19" name="Straight Connector 18">
            <a:extLst>
              <a:ext uri="{FF2B5EF4-FFF2-40B4-BE49-F238E27FC236}">
                <a16:creationId xmlns:a16="http://schemas.microsoft.com/office/drawing/2014/main" id="{C9CAB093-8887-BF49-8EA5-92B2D72B9517}"/>
              </a:ext>
            </a:extLst>
          </p:cNvPr>
          <p:cNvCxnSpPr/>
          <p:nvPr userDrawn="1"/>
        </p:nvCxnSpPr>
        <p:spPr>
          <a:xfrm>
            <a:off x="1258529" y="6571637"/>
            <a:ext cx="2303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306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8" name="Рисунок 9">
            <a:extLst>
              <a:ext uri="{FF2B5EF4-FFF2-40B4-BE49-F238E27FC236}">
                <a16:creationId xmlns:a16="http://schemas.microsoft.com/office/drawing/2014/main" id="{E42B6E17-3CA0-A44E-A15A-7A8C6D151F78}"/>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9" name="Прямоугольник 4">
            <a:extLst>
              <a:ext uri="{FF2B5EF4-FFF2-40B4-BE49-F238E27FC236}">
                <a16:creationId xmlns:a16="http://schemas.microsoft.com/office/drawing/2014/main" id="{CAE1ECE3-AE58-EF4B-9404-CEF7D3739127}"/>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1BC5649B-D563-7A42-ADA0-AC0ECE1EBBD4}"/>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11" name="Straight Connector 10">
            <a:extLst>
              <a:ext uri="{FF2B5EF4-FFF2-40B4-BE49-F238E27FC236}">
                <a16:creationId xmlns:a16="http://schemas.microsoft.com/office/drawing/2014/main" id="{4C4F3F24-E8BA-7348-890A-4EB2A401046B}"/>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00000" y="900000"/>
            <a:ext cx="9576679" cy="714358"/>
          </a:xfrm>
        </p:spPr>
        <p:txBody>
          <a:bodyPr anchor="t" anchorCtr="0">
            <a:noAutofit/>
          </a:bodyPr>
          <a:lstStyle/>
          <a:p>
            <a:r>
              <a:rPr lang="ru-RU" dirty="0"/>
              <a:t>Образец заголовка</a:t>
            </a:r>
            <a:endParaRPr lang="en-US" dirty="0"/>
          </a:p>
        </p:txBody>
      </p:sp>
      <p:sp>
        <p:nvSpPr>
          <p:cNvPr id="3" name="Content Placeholder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33EEB2D4-E0FF-0948-BCEC-0F713D78CA44}" type="datetime1">
              <a:rPr lang="ru-RU" smtClean="0"/>
              <a:t>28.06.2023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3D4391C-B8C0-B24A-A837-316267417444}" type="slidenum">
              <a:rPr lang="ru-RU" smtClean="0"/>
              <a:pPr/>
              <a:t>‹#›</a:t>
            </a:fld>
            <a:endParaRPr lang="ru-RU" dirty="0"/>
          </a:p>
        </p:txBody>
      </p:sp>
      <p:sp>
        <p:nvSpPr>
          <p:cNvPr id="7" name="Slide Number Placeholder 5">
            <a:extLst>
              <a:ext uri="{FF2B5EF4-FFF2-40B4-BE49-F238E27FC236}">
                <a16:creationId xmlns:a16="http://schemas.microsoft.com/office/drawing/2014/main" id="{2335B661-A620-6B4A-8A9C-FCEE63525CAE}"/>
              </a:ext>
            </a:extLst>
          </p:cNvPr>
          <p:cNvSpPr txBox="1">
            <a:spLocks/>
          </p:cNvSpPr>
          <p:nvPr userDrawn="1"/>
        </p:nvSpPr>
        <p:spPr>
          <a:xfrm>
            <a:off x="-33970" y="266377"/>
            <a:ext cx="937565" cy="36419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3D4391C-B8C0-B24A-A837-316267417444}" type="slidenum">
              <a:rPr lang="ru-RU" smtClean="0"/>
              <a:pPr/>
              <a:t>‹#›</a:t>
            </a:fld>
            <a:endParaRPr lang="ru-RU"/>
          </a:p>
        </p:txBody>
      </p:sp>
    </p:spTree>
    <p:extLst>
      <p:ext uri="{BB962C8B-B14F-4D97-AF65-F5344CB8AC3E}">
        <p14:creationId xmlns:p14="http://schemas.microsoft.com/office/powerpoint/2010/main" val="3065226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Рисунок 9">
            <a:extLst>
              <a:ext uri="{FF2B5EF4-FFF2-40B4-BE49-F238E27FC236}">
                <a16:creationId xmlns:a16="http://schemas.microsoft.com/office/drawing/2014/main" id="{00F513B3-241A-5644-9CD0-08969C850952}"/>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9" name="Прямоугольник 4">
            <a:extLst>
              <a:ext uri="{FF2B5EF4-FFF2-40B4-BE49-F238E27FC236}">
                <a16:creationId xmlns:a16="http://schemas.microsoft.com/office/drawing/2014/main" id="{9DB0A6DB-F31A-A343-BF05-360492CB83BF}"/>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5D384103-0CD4-E641-A9AE-B808169DCE7C}"/>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11" name="Straight Connector 10">
            <a:extLst>
              <a:ext uri="{FF2B5EF4-FFF2-40B4-BE49-F238E27FC236}">
                <a16:creationId xmlns:a16="http://schemas.microsoft.com/office/drawing/2014/main" id="{8219AD7C-9E4C-BC47-9C84-6A2E4F3FD078}"/>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00000" y="900000"/>
            <a:ext cx="9627700" cy="740592"/>
          </a:xfrm>
        </p:spPr>
        <p:txBody>
          <a:bodyPr anchor="t" anchorCtr="0"/>
          <a:lstStyle>
            <a:lvl1pPr>
              <a:defRPr sz="3192"/>
            </a:lvl1pPr>
          </a:lstStyle>
          <a:p>
            <a:r>
              <a:rPr lang="ru-RU" dirty="0"/>
              <a:t>Образец заголовка</a:t>
            </a:r>
            <a:endParaRPr lang="en-US" dirty="0"/>
          </a:p>
        </p:txBody>
      </p:sp>
      <p:sp>
        <p:nvSpPr>
          <p:cNvPr id="3" name="Picture Placeholder 2"/>
          <p:cNvSpPr>
            <a:spLocks noGrp="1" noChangeAspect="1"/>
          </p:cNvSpPr>
          <p:nvPr>
            <p:ph type="pic" idx="1"/>
          </p:nvPr>
        </p:nvSpPr>
        <p:spPr>
          <a:xfrm>
            <a:off x="4340995" y="1674796"/>
            <a:ext cx="7726642" cy="425436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
        <p:nvSpPr>
          <p:cNvPr id="4" name="Text Placeholder 3"/>
          <p:cNvSpPr>
            <a:spLocks noGrp="1"/>
          </p:cNvSpPr>
          <p:nvPr>
            <p:ph type="body" sz="half" idx="2"/>
          </p:nvPr>
        </p:nvSpPr>
        <p:spPr>
          <a:xfrm>
            <a:off x="900113" y="1625000"/>
            <a:ext cx="2916079" cy="4304162"/>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ru-RU" dirty="0"/>
              <a:t>Образец текста</a:t>
            </a:r>
          </a:p>
        </p:txBody>
      </p:sp>
      <p:sp>
        <p:nvSpPr>
          <p:cNvPr id="5" name="Date Placeholder 4"/>
          <p:cNvSpPr>
            <a:spLocks noGrp="1"/>
          </p:cNvSpPr>
          <p:nvPr>
            <p:ph type="dt" sz="half" idx="10"/>
          </p:nvPr>
        </p:nvSpPr>
        <p:spPr/>
        <p:txBody>
          <a:bodyPr/>
          <a:lstStyle/>
          <a:p>
            <a:fld id="{92703EC4-AEDB-A546-B9B7-585538AAD3C7}" type="datetime1">
              <a:rPr lang="ru-RU" smtClean="0"/>
              <a:t>28.06.2023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D4391C-B8C0-B24A-A837-316267417444}" type="slidenum">
              <a:rPr lang="ru-RU" smtClean="0"/>
              <a:t>‹#›</a:t>
            </a:fld>
            <a:endParaRPr lang="ru-RU"/>
          </a:p>
        </p:txBody>
      </p:sp>
    </p:spTree>
    <p:extLst>
      <p:ext uri="{BB962C8B-B14F-4D97-AF65-F5344CB8AC3E}">
        <p14:creationId xmlns:p14="http://schemas.microsoft.com/office/powerpoint/2010/main" val="211680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1_Рисунок с подписью">
    <p:spTree>
      <p:nvGrpSpPr>
        <p:cNvPr id="1" name=""/>
        <p:cNvGrpSpPr/>
        <p:nvPr/>
      </p:nvGrpSpPr>
      <p:grpSpPr>
        <a:xfrm>
          <a:off x="0" y="0"/>
          <a:ext cx="0" cy="0"/>
          <a:chOff x="0" y="0"/>
          <a:chExt cx="0" cy="0"/>
        </a:xfrm>
      </p:grpSpPr>
      <p:pic>
        <p:nvPicPr>
          <p:cNvPr id="9" name="Рисунок 9">
            <a:extLst>
              <a:ext uri="{FF2B5EF4-FFF2-40B4-BE49-F238E27FC236}">
                <a16:creationId xmlns:a16="http://schemas.microsoft.com/office/drawing/2014/main" id="{82FB6434-E9A9-A141-89AC-B38A0E207346}"/>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10" name="Прямоугольник 4">
            <a:extLst>
              <a:ext uri="{FF2B5EF4-FFF2-40B4-BE49-F238E27FC236}">
                <a16:creationId xmlns:a16="http://schemas.microsoft.com/office/drawing/2014/main" id="{D954ACBC-1461-8F49-8A62-25BE7C807B19}"/>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5405D89A-CBD9-1747-8A24-211A119C1CB5}"/>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13" name="Straight Connector 12">
            <a:extLst>
              <a:ext uri="{FF2B5EF4-FFF2-40B4-BE49-F238E27FC236}">
                <a16:creationId xmlns:a16="http://schemas.microsoft.com/office/drawing/2014/main" id="{0187A918-407B-4D42-98BB-5B3D0F5839E2}"/>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900000" y="864000"/>
            <a:ext cx="9627700" cy="740592"/>
          </a:xfrm>
        </p:spPr>
        <p:txBody>
          <a:bodyPr anchor="t" anchorCtr="0"/>
          <a:lstStyle>
            <a:lvl1pPr>
              <a:defRPr sz="3192"/>
            </a:lvl1pPr>
          </a:lstStyle>
          <a:p>
            <a:r>
              <a:rPr lang="ru-RU" dirty="0"/>
              <a:t>Образец заголовка</a:t>
            </a:r>
            <a:endParaRPr lang="en-US" dirty="0"/>
          </a:p>
        </p:txBody>
      </p:sp>
      <p:sp>
        <p:nvSpPr>
          <p:cNvPr id="3" name="Picture Placeholder 2"/>
          <p:cNvSpPr>
            <a:spLocks noGrp="1" noChangeAspect="1"/>
          </p:cNvSpPr>
          <p:nvPr>
            <p:ph type="pic" idx="1"/>
          </p:nvPr>
        </p:nvSpPr>
        <p:spPr>
          <a:xfrm>
            <a:off x="4340995" y="1674796"/>
            <a:ext cx="3638348" cy="425436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
        <p:nvSpPr>
          <p:cNvPr id="4" name="Text Placeholder 3"/>
          <p:cNvSpPr>
            <a:spLocks noGrp="1"/>
          </p:cNvSpPr>
          <p:nvPr>
            <p:ph type="body" sz="half" idx="2"/>
          </p:nvPr>
        </p:nvSpPr>
        <p:spPr>
          <a:xfrm>
            <a:off x="900113" y="1625000"/>
            <a:ext cx="2916079" cy="4304162"/>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ru-RU" dirty="0"/>
              <a:t>Образец текста</a:t>
            </a:r>
          </a:p>
        </p:txBody>
      </p:sp>
      <p:sp>
        <p:nvSpPr>
          <p:cNvPr id="5" name="Date Placeholder 4"/>
          <p:cNvSpPr>
            <a:spLocks noGrp="1"/>
          </p:cNvSpPr>
          <p:nvPr>
            <p:ph type="dt" sz="half" idx="10"/>
          </p:nvPr>
        </p:nvSpPr>
        <p:spPr/>
        <p:txBody>
          <a:bodyPr/>
          <a:lstStyle/>
          <a:p>
            <a:fld id="{C1DB6139-3C51-544D-A275-589F7A7E6369}" type="datetime1">
              <a:rPr lang="ru-RU" smtClean="0"/>
              <a:t>28.06.2023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D4391C-B8C0-B24A-A837-316267417444}" type="slidenum">
              <a:rPr lang="ru-RU" smtClean="0"/>
              <a:t>‹#›</a:t>
            </a:fld>
            <a:endParaRPr lang="ru-RU"/>
          </a:p>
        </p:txBody>
      </p:sp>
      <p:sp>
        <p:nvSpPr>
          <p:cNvPr id="12" name="Picture Placeholder 2">
            <a:extLst>
              <a:ext uri="{FF2B5EF4-FFF2-40B4-BE49-F238E27FC236}">
                <a16:creationId xmlns:a16="http://schemas.microsoft.com/office/drawing/2014/main" id="{B47FAB26-A65D-A241-B811-CFF044D18B1A}"/>
              </a:ext>
            </a:extLst>
          </p:cNvPr>
          <p:cNvSpPr>
            <a:spLocks noGrp="1" noChangeAspect="1"/>
          </p:cNvSpPr>
          <p:nvPr>
            <p:ph type="pic" idx="13"/>
          </p:nvPr>
        </p:nvSpPr>
        <p:spPr>
          <a:xfrm>
            <a:off x="8383605" y="1674796"/>
            <a:ext cx="3638348" cy="425436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Tree>
    <p:extLst>
      <p:ext uri="{BB962C8B-B14F-4D97-AF65-F5344CB8AC3E}">
        <p14:creationId xmlns:p14="http://schemas.microsoft.com/office/powerpoint/2010/main" val="13844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2_Рисунок с подписью">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0F7329FE-F5D1-374D-B109-65B84655D2F3}"/>
              </a:ext>
            </a:extLst>
          </p:cNvPr>
          <p:cNvPicPr>
            <a:picLocks noChangeAspect="1"/>
          </p:cNvPicPr>
          <p:nvPr userDrawn="1"/>
        </p:nvPicPr>
        <p:blipFill>
          <a:blip r:embed="rId2"/>
          <a:stretch>
            <a:fillRect/>
          </a:stretch>
        </p:blipFill>
        <p:spPr>
          <a:xfrm>
            <a:off x="10856488" y="124477"/>
            <a:ext cx="1574789" cy="687181"/>
          </a:xfrm>
          <a:prstGeom prst="rect">
            <a:avLst/>
          </a:prstGeom>
        </p:spPr>
      </p:pic>
      <p:sp>
        <p:nvSpPr>
          <p:cNvPr id="11" name="Прямоугольник 4">
            <a:extLst>
              <a:ext uri="{FF2B5EF4-FFF2-40B4-BE49-F238E27FC236}">
                <a16:creationId xmlns:a16="http://schemas.microsoft.com/office/drawing/2014/main" id="{263CFD3C-F777-DA4D-BC37-116E29B7A220}"/>
              </a:ext>
            </a:extLst>
          </p:cNvPr>
          <p:cNvSpPr/>
          <p:nvPr userDrawn="1"/>
        </p:nvSpPr>
        <p:spPr>
          <a:xfrm>
            <a:off x="-3243" y="288565"/>
            <a:ext cx="894267" cy="3198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1E772282-7CE5-9B49-B848-BF7E6632BBB4}"/>
              </a:ext>
            </a:extLst>
          </p:cNvPr>
          <p:cNvSpPr txBox="1"/>
          <p:nvPr userDrawn="1"/>
        </p:nvSpPr>
        <p:spPr>
          <a:xfrm>
            <a:off x="554399" y="6407916"/>
            <a:ext cx="615640" cy="307777"/>
          </a:xfrm>
          <a:prstGeom prst="rect">
            <a:avLst/>
          </a:prstGeom>
          <a:noFill/>
        </p:spPr>
        <p:txBody>
          <a:bodyPr wrap="square" rtlCol="0">
            <a:spAutoFit/>
          </a:bodyPr>
          <a:lstStyle/>
          <a:p>
            <a:r>
              <a:rPr lang="en-US" sz="1400" dirty="0">
                <a:solidFill>
                  <a:schemeClr val="bg1">
                    <a:lumMod val="50000"/>
                  </a:schemeClr>
                </a:solidFill>
              </a:rPr>
              <a:t>2023</a:t>
            </a:r>
            <a:endParaRPr lang="ru-RU" sz="1400" dirty="0">
              <a:solidFill>
                <a:schemeClr val="bg1">
                  <a:lumMod val="50000"/>
                </a:schemeClr>
              </a:solidFill>
            </a:endParaRPr>
          </a:p>
        </p:txBody>
      </p:sp>
      <p:cxnSp>
        <p:nvCxnSpPr>
          <p:cNvPr id="15" name="Straight Connector 14">
            <a:extLst>
              <a:ext uri="{FF2B5EF4-FFF2-40B4-BE49-F238E27FC236}">
                <a16:creationId xmlns:a16="http://schemas.microsoft.com/office/drawing/2014/main" id="{9F7AA82A-8CAD-7945-8DF4-19C7F478AB03}"/>
              </a:ext>
            </a:extLst>
          </p:cNvPr>
          <p:cNvCxnSpPr/>
          <p:nvPr userDrawn="1"/>
        </p:nvCxnSpPr>
        <p:spPr>
          <a:xfrm>
            <a:off x="1258529" y="6571637"/>
            <a:ext cx="230343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892713" y="900000"/>
            <a:ext cx="9627700" cy="740592"/>
          </a:xfrm>
        </p:spPr>
        <p:txBody>
          <a:bodyPr anchor="t" anchorCtr="0"/>
          <a:lstStyle>
            <a:lvl1pPr>
              <a:defRPr sz="3192"/>
            </a:lvl1pPr>
          </a:lstStyle>
          <a:p>
            <a:r>
              <a:rPr lang="ru-RU" dirty="0"/>
              <a:t>Образец заголовка</a:t>
            </a:r>
            <a:endParaRPr lang="en-US" dirty="0"/>
          </a:p>
        </p:txBody>
      </p:sp>
      <p:sp>
        <p:nvSpPr>
          <p:cNvPr id="3" name="Picture Placeholder 2"/>
          <p:cNvSpPr>
            <a:spLocks noGrp="1" noChangeAspect="1"/>
          </p:cNvSpPr>
          <p:nvPr>
            <p:ph type="pic" idx="1"/>
          </p:nvPr>
        </p:nvSpPr>
        <p:spPr>
          <a:xfrm>
            <a:off x="4340995" y="1674796"/>
            <a:ext cx="2321062" cy="425436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
        <p:nvSpPr>
          <p:cNvPr id="4" name="Text Placeholder 3"/>
          <p:cNvSpPr>
            <a:spLocks noGrp="1"/>
          </p:cNvSpPr>
          <p:nvPr>
            <p:ph type="body" sz="half" idx="2"/>
          </p:nvPr>
        </p:nvSpPr>
        <p:spPr>
          <a:xfrm>
            <a:off x="900113" y="1625000"/>
            <a:ext cx="2916079" cy="4304162"/>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ru-RU" dirty="0"/>
              <a:t>Образец текста</a:t>
            </a:r>
          </a:p>
        </p:txBody>
      </p:sp>
      <p:sp>
        <p:nvSpPr>
          <p:cNvPr id="5" name="Date Placeholder 4"/>
          <p:cNvSpPr>
            <a:spLocks noGrp="1"/>
          </p:cNvSpPr>
          <p:nvPr>
            <p:ph type="dt" sz="half" idx="10"/>
          </p:nvPr>
        </p:nvSpPr>
        <p:spPr/>
        <p:txBody>
          <a:bodyPr/>
          <a:lstStyle/>
          <a:p>
            <a:fld id="{5A8F2F27-2E9A-5E43-AA18-A5B944132F59}" type="datetime1">
              <a:rPr lang="ru-RU" smtClean="0"/>
              <a:t>28.06.2023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D4391C-B8C0-B24A-A837-316267417444}" type="slidenum">
              <a:rPr lang="ru-RU" smtClean="0"/>
              <a:t>‹#›</a:t>
            </a:fld>
            <a:endParaRPr lang="ru-RU"/>
          </a:p>
        </p:txBody>
      </p:sp>
      <p:sp>
        <p:nvSpPr>
          <p:cNvPr id="12" name="Picture Placeholder 2">
            <a:extLst>
              <a:ext uri="{FF2B5EF4-FFF2-40B4-BE49-F238E27FC236}">
                <a16:creationId xmlns:a16="http://schemas.microsoft.com/office/drawing/2014/main" id="{B47FAB26-A65D-A241-B811-CFF044D18B1A}"/>
              </a:ext>
            </a:extLst>
          </p:cNvPr>
          <p:cNvSpPr>
            <a:spLocks noGrp="1" noChangeAspect="1"/>
          </p:cNvSpPr>
          <p:nvPr>
            <p:ph type="pic" idx="13"/>
          </p:nvPr>
        </p:nvSpPr>
        <p:spPr>
          <a:xfrm>
            <a:off x="7019109" y="1674796"/>
            <a:ext cx="2321062" cy="425436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
        <p:nvSpPr>
          <p:cNvPr id="13" name="Picture Placeholder 2">
            <a:extLst>
              <a:ext uri="{FF2B5EF4-FFF2-40B4-BE49-F238E27FC236}">
                <a16:creationId xmlns:a16="http://schemas.microsoft.com/office/drawing/2014/main" id="{D79F780C-3DBF-7240-9736-987FCF93B284}"/>
              </a:ext>
            </a:extLst>
          </p:cNvPr>
          <p:cNvSpPr>
            <a:spLocks noGrp="1" noChangeAspect="1"/>
          </p:cNvSpPr>
          <p:nvPr>
            <p:ph type="pic" idx="14"/>
          </p:nvPr>
        </p:nvSpPr>
        <p:spPr>
          <a:xfrm>
            <a:off x="9701349" y="1674796"/>
            <a:ext cx="2321062" cy="425436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ru-RU" dirty="0"/>
              <a:t>Вставка рисунка</a:t>
            </a:r>
            <a:endParaRPr lang="en-US" dirty="0"/>
          </a:p>
        </p:txBody>
      </p:sp>
    </p:spTree>
    <p:extLst>
      <p:ext uri="{BB962C8B-B14F-4D97-AF65-F5344CB8AC3E}">
        <p14:creationId xmlns:p14="http://schemas.microsoft.com/office/powerpoint/2010/main" val="2521652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024" y="900000"/>
            <a:ext cx="9576679" cy="714358"/>
          </a:xfrm>
          <a:prstGeom prst="rect">
            <a:avLst/>
          </a:prstGeom>
        </p:spPr>
        <p:txBody>
          <a:bodyPr vert="horz" lIns="0" tIns="0" rIns="0" bIns="0" rtlCol="0" anchor="t" anchorCtr="0">
            <a:noAutofit/>
          </a:bodyPr>
          <a:lstStyle/>
          <a:p>
            <a:r>
              <a:rPr lang="ru-RU" dirty="0"/>
              <a:t>Образец заголовка</a:t>
            </a:r>
            <a:endParaRPr lang="en-US" dirty="0"/>
          </a:p>
        </p:txBody>
      </p:sp>
      <p:sp>
        <p:nvSpPr>
          <p:cNvPr id="3" name="Text Placeholder 2"/>
          <p:cNvSpPr>
            <a:spLocks noGrp="1"/>
          </p:cNvSpPr>
          <p:nvPr>
            <p:ph type="body" idx="1"/>
          </p:nvPr>
        </p:nvSpPr>
        <p:spPr>
          <a:xfrm>
            <a:off x="891024" y="1820976"/>
            <a:ext cx="11205726" cy="4340259"/>
          </a:xfrm>
          <a:prstGeom prst="rect">
            <a:avLst/>
          </a:prstGeom>
        </p:spPr>
        <p:txBody>
          <a:bodyPr vert="horz" lIns="0" tIns="0" rIns="0" bIns="0" rtlCol="0">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891024" y="7084883"/>
            <a:ext cx="2916079" cy="364195"/>
          </a:xfrm>
          <a:prstGeom prst="rect">
            <a:avLst/>
          </a:prstGeom>
        </p:spPr>
        <p:txBody>
          <a:bodyPr vert="horz" lIns="91440" tIns="45720" rIns="91440" bIns="45720" rtlCol="0" anchor="ctr"/>
          <a:lstStyle>
            <a:lvl1pPr algn="l">
              <a:defRPr sz="1197">
                <a:solidFill>
                  <a:schemeClr val="tx1">
                    <a:tint val="75000"/>
                  </a:schemeClr>
                </a:solidFill>
                <a:latin typeface="Arial" panose="020B0604020202020204" pitchFamily="34" charset="0"/>
                <a:cs typeface="Arial" panose="020B0604020202020204" pitchFamily="34" charset="0"/>
              </a:defRPr>
            </a:lvl1pPr>
          </a:lstStyle>
          <a:p>
            <a:fld id="{8357F375-12B8-4849-BF4D-9AACA101A6E6}" type="datetime1">
              <a:rPr lang="ru-RU" smtClean="0"/>
              <a:t>28.06.2023</a:t>
            </a:fld>
            <a:endParaRPr lang="ru-RU"/>
          </a:p>
        </p:txBody>
      </p:sp>
      <p:sp>
        <p:nvSpPr>
          <p:cNvPr id="5" name="Footer Placeholder 4"/>
          <p:cNvSpPr>
            <a:spLocks noGrp="1"/>
          </p:cNvSpPr>
          <p:nvPr>
            <p:ph type="ftr" sz="quarter" idx="3"/>
          </p:nvPr>
        </p:nvSpPr>
        <p:spPr>
          <a:xfrm>
            <a:off x="4170567" y="7084884"/>
            <a:ext cx="4374118" cy="364195"/>
          </a:xfrm>
          <a:prstGeom prst="rect">
            <a:avLst/>
          </a:prstGeom>
        </p:spPr>
        <p:txBody>
          <a:bodyPr vert="horz" lIns="91440" tIns="45720" rIns="91440" bIns="45720" rtlCol="0" anchor="ctr"/>
          <a:lstStyle>
            <a:lvl1pPr algn="l">
              <a:defRPr sz="1197">
                <a:solidFill>
                  <a:schemeClr val="tx1">
                    <a:tint val="75000"/>
                  </a:schemeClr>
                </a:solidFill>
                <a:latin typeface="Arial" panose="020B0604020202020204" pitchFamily="34" charset="0"/>
                <a:cs typeface="Arial" panose="020B0604020202020204" pitchFamily="34" charset="0"/>
              </a:defRPr>
            </a:lvl1pPr>
          </a:lstStyle>
          <a:p>
            <a:endParaRPr lang="ru-RU" dirty="0"/>
          </a:p>
        </p:txBody>
      </p:sp>
      <p:sp>
        <p:nvSpPr>
          <p:cNvPr id="6" name="Slide Number Placeholder 5"/>
          <p:cNvSpPr>
            <a:spLocks noGrp="1"/>
          </p:cNvSpPr>
          <p:nvPr>
            <p:ph type="sldNum" sz="quarter" idx="4"/>
          </p:nvPr>
        </p:nvSpPr>
        <p:spPr>
          <a:xfrm>
            <a:off x="165463" y="266377"/>
            <a:ext cx="738132" cy="36419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73D4391C-B8C0-B24A-A837-316267417444}" type="slidenum">
              <a:rPr lang="ru-RU" smtClean="0"/>
              <a:pPr/>
              <a:t>‹#›</a:t>
            </a:fld>
            <a:endParaRPr lang="ru-RU" dirty="0"/>
          </a:p>
        </p:txBody>
      </p:sp>
    </p:spTree>
    <p:extLst>
      <p:ext uri="{BB962C8B-B14F-4D97-AF65-F5344CB8AC3E}">
        <p14:creationId xmlns:p14="http://schemas.microsoft.com/office/powerpoint/2010/main" val="672608871"/>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673" r:id="rId3"/>
    <p:sldLayoutId id="2147483689" r:id="rId4"/>
    <p:sldLayoutId id="2147483690" r:id="rId5"/>
    <p:sldLayoutId id="2147483674" r:id="rId6"/>
    <p:sldLayoutId id="2147483681" r:id="rId7"/>
    <p:sldLayoutId id="2147483686" r:id="rId8"/>
    <p:sldLayoutId id="2147483687" r:id="rId9"/>
    <p:sldLayoutId id="2147483688" r:id="rId10"/>
    <p:sldLayoutId id="2147483675" r:id="rId11"/>
    <p:sldLayoutId id="2147483678" r:id="rId12"/>
    <p:sldLayoutId id="2147483684" r:id="rId13"/>
    <p:sldLayoutId id="2147483695" r:id="rId14"/>
    <p:sldLayoutId id="2147483696" r:id="rId15"/>
  </p:sldLayoutIdLst>
  <p:hf hdr="0" ftr="0" dt="0"/>
  <p:txStyles>
    <p:title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2114" rtl="0" eaLnBrk="1" latinLnBrk="0" hangingPunct="1">
        <a:lnSpc>
          <a:spcPct val="100000"/>
        </a:lnSpc>
        <a:spcBef>
          <a:spcPts val="998"/>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0" indent="0" algn="l" defTabSz="912114" rtl="0" eaLnBrk="1" latinLnBrk="0" hangingPunct="1">
        <a:lnSpc>
          <a:spcPct val="100000"/>
        </a:lnSpc>
        <a:spcBef>
          <a:spcPts val="499"/>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0" indent="0" algn="l" defTabSz="912114" rtl="0" eaLnBrk="1" latinLnBrk="0" hangingPunct="1">
        <a:lnSpc>
          <a:spcPct val="10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0" indent="0" algn="l" defTabSz="912114" rtl="0" eaLnBrk="1" latinLnBrk="0" hangingPunct="1">
        <a:lnSpc>
          <a:spcPct val="100000"/>
        </a:lnSpc>
        <a:spcBef>
          <a:spcPts val="499"/>
        </a:spcBef>
        <a:buFont typeface="Arial" panose="020B0604020202020204" pitchFamily="34" charset="0"/>
        <a:buNone/>
        <a:defRPr sz="1200" kern="1200">
          <a:solidFill>
            <a:srgbClr val="6D6D6D"/>
          </a:solidFill>
          <a:latin typeface="Arial" panose="020B0604020202020204" pitchFamily="34" charset="0"/>
          <a:ea typeface="+mn-ea"/>
          <a:cs typeface="Arial" panose="020B0604020202020204" pitchFamily="34" charset="0"/>
        </a:defRPr>
      </a:lvl4pPr>
      <a:lvl5pPr marL="0" indent="0" algn="l" defTabSz="912114" rtl="0" eaLnBrk="1" latinLnBrk="0" hangingPunct="1">
        <a:lnSpc>
          <a:spcPct val="100000"/>
        </a:lnSpc>
        <a:spcBef>
          <a:spcPts val="499"/>
        </a:spcBef>
        <a:buFont typeface="Arial" panose="020B0604020202020204" pitchFamily="34" charset="0"/>
        <a:buNone/>
        <a:defRPr sz="1000" kern="1200">
          <a:solidFill>
            <a:srgbClr val="6D6D6D"/>
          </a:solidFill>
          <a:latin typeface="Arial" panose="020B0604020202020204" pitchFamily="34" charset="0"/>
          <a:ea typeface="+mn-ea"/>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4" userDrawn="1">
          <p15:clr>
            <a:srgbClr val="F26B43"/>
          </p15:clr>
        </p15:guide>
        <p15:guide id="2" pos="4082" userDrawn="1">
          <p15:clr>
            <a:srgbClr val="F26B43"/>
          </p15:clr>
        </p15:guide>
        <p15:guide id="3" orient="horz" pos="385" userDrawn="1">
          <p15:clr>
            <a:srgbClr val="F26B43"/>
          </p15:clr>
        </p15:guide>
        <p15:guide id="4" orient="horz" pos="3969" userDrawn="1">
          <p15:clr>
            <a:srgbClr val="F26B43"/>
          </p15:clr>
        </p15:guide>
        <p15:guide id="5" pos="567" userDrawn="1">
          <p15:clr>
            <a:srgbClr val="F26B43"/>
          </p15:clr>
        </p15:guide>
        <p15:guide id="6" pos="76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E694-B4BE-4647-B02E-5553DD8C60FE}"/>
              </a:ext>
            </a:extLst>
          </p:cNvPr>
          <p:cNvSpPr>
            <a:spLocks noGrp="1"/>
          </p:cNvSpPr>
          <p:nvPr>
            <p:ph type="ctrTitle"/>
          </p:nvPr>
        </p:nvSpPr>
        <p:spPr>
          <a:xfrm>
            <a:off x="1175057" y="673491"/>
            <a:ext cx="10656876" cy="4903804"/>
          </a:xfrm>
        </p:spPr>
        <p:txBody>
          <a:bodyPr/>
          <a:lstStyle/>
          <a:p>
            <a:r>
              <a:rPr lang="ru-RU" dirty="0" smtClean="0"/>
              <a:t>          Противодействие </a:t>
            </a:r>
            <a:r>
              <a:rPr lang="ru-RU" dirty="0"/>
              <a:t>идеологии терроризма: </a:t>
            </a:r>
            <a:r>
              <a:rPr lang="ru-RU" dirty="0" smtClean="0"/>
              <a:t/>
            </a:r>
            <a:br>
              <a:rPr lang="ru-RU" dirty="0" smtClean="0"/>
            </a:br>
            <a:r>
              <a:rPr lang="ru-RU" dirty="0" smtClean="0"/>
              <a:t>1. Запад </a:t>
            </a:r>
            <a:r>
              <a:rPr lang="ru-RU" dirty="0"/>
              <a:t>и Украина – проект </a:t>
            </a:r>
            <a:r>
              <a:rPr lang="ru-RU" dirty="0" smtClean="0"/>
              <a:t>«</a:t>
            </a:r>
            <a:r>
              <a:rPr lang="ru-RU" dirty="0" err="1"/>
              <a:t>а</a:t>
            </a:r>
            <a:r>
              <a:rPr lang="ru-RU" dirty="0" err="1" smtClean="0"/>
              <a:t>нтиРоссия</a:t>
            </a:r>
            <a:r>
              <a:rPr lang="ru-RU" dirty="0"/>
              <a:t>»; </a:t>
            </a:r>
            <a:br>
              <a:rPr lang="ru-RU" dirty="0"/>
            </a:br>
            <a:r>
              <a:rPr lang="ru-RU" dirty="0" smtClean="0"/>
              <a:t>2. Мизантропические </a:t>
            </a:r>
            <a:r>
              <a:rPr lang="ru-RU" dirty="0"/>
              <a:t>организации и течения как оружие Запада против России; </a:t>
            </a:r>
            <a:br>
              <a:rPr lang="ru-RU" dirty="0"/>
            </a:br>
            <a:r>
              <a:rPr lang="ru-RU" dirty="0" smtClean="0"/>
              <a:t>3. Деструктивная </a:t>
            </a:r>
            <a:r>
              <a:rPr lang="ru-RU" dirty="0"/>
              <a:t>идеология Запада против традиционных российских духовно-нравственных </a:t>
            </a:r>
            <a:r>
              <a:rPr lang="ru-RU" dirty="0" smtClean="0"/>
              <a:t>ценностей. </a:t>
            </a:r>
            <a:br>
              <a:rPr lang="ru-RU" dirty="0" smtClean="0"/>
            </a:br>
            <a:r>
              <a:rPr lang="ru-RU" dirty="0" smtClean="0"/>
              <a:t>			</a:t>
            </a:r>
            <a:endParaRPr lang="ru-RU" dirty="0"/>
          </a:p>
        </p:txBody>
      </p:sp>
      <p:sp>
        <p:nvSpPr>
          <p:cNvPr id="4" name="TextBox 3">
            <a:extLst>
              <a:ext uri="{FF2B5EF4-FFF2-40B4-BE49-F238E27FC236}">
                <a16:creationId xmlns:a16="http://schemas.microsoft.com/office/drawing/2014/main" id="{6D29D0BB-8804-7B41-9155-FB8E9E7E9C6A}"/>
              </a:ext>
            </a:extLst>
          </p:cNvPr>
          <p:cNvSpPr txBox="1"/>
          <p:nvPr/>
        </p:nvSpPr>
        <p:spPr>
          <a:xfrm>
            <a:off x="913800" y="6125935"/>
            <a:ext cx="2146926" cy="338554"/>
          </a:xfrm>
          <a:prstGeom prst="rect">
            <a:avLst/>
          </a:prstGeom>
          <a:noFill/>
        </p:spPr>
        <p:txBody>
          <a:bodyPr vert="horz" wrap="square" lIns="0" tIns="0" rIns="0" bIns="0" rtlCol="0" anchor="t" anchorCtr="0">
            <a:noAutofit/>
          </a:bodyPr>
          <a:lstStyle/>
          <a:p>
            <a:r>
              <a:rPr lang="ru-RU" sz="1400" smtClean="0">
                <a:solidFill>
                  <a:schemeClr val="bg1"/>
                </a:solidFill>
                <a:effectLst/>
                <a:latin typeface="Arial" panose="020B0604020202020204" pitchFamily="34" charset="0"/>
                <a:cs typeface="Arial" panose="020B0604020202020204" pitchFamily="34" charset="0"/>
              </a:rPr>
              <a:t>2023</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856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1E2E5C-5871-47CC-9EB9-61B09E03CEFF}"/>
              </a:ext>
            </a:extLst>
          </p:cNvPr>
          <p:cNvSpPr txBox="1"/>
          <p:nvPr/>
        </p:nvSpPr>
        <p:spPr>
          <a:xfrm>
            <a:off x="810419" y="687334"/>
            <a:ext cx="11267670" cy="1081771"/>
          </a:xfrm>
          <a:prstGeom prst="rect">
            <a:avLst/>
          </a:prstGeom>
          <a:noFill/>
        </p:spPr>
        <p:txBody>
          <a:bodyPr wrap="square" rtlCol="0">
            <a:spAutoFit/>
          </a:bodyPr>
          <a:lstStyle/>
          <a:p>
            <a:pPr indent="450000">
              <a:lnSpc>
                <a:spcPct val="110000"/>
              </a:lnSpc>
            </a:pPr>
            <a:r>
              <a:rPr lang="ru-RU" sz="1950" b="1" kern="0" dirty="0">
                <a:effectLst/>
                <a:latin typeface="+mj-lt"/>
                <a:ea typeface="Calibri" panose="020F0502020204030204" pitchFamily="34" charset="0"/>
                <a:cs typeface="Times New Roman" panose="02020603050405020304" pitchFamily="18" charset="0"/>
              </a:rPr>
              <a:t>В-третьих, укрепление крайне правой националистической идеологии, целенаправленное формирование у украинского населения образа врага в лице России осуществлялось десятилетиями. </a:t>
            </a:r>
          </a:p>
        </p:txBody>
      </p:sp>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10</a:t>
            </a:fld>
            <a:endParaRPr lang="ru-RU" dirty="0"/>
          </a:p>
        </p:txBody>
      </p:sp>
      <p:sp>
        <p:nvSpPr>
          <p:cNvPr id="4" name="TextBox 3">
            <a:extLst>
              <a:ext uri="{FF2B5EF4-FFF2-40B4-BE49-F238E27FC236}">
                <a16:creationId xmlns:a16="http://schemas.microsoft.com/office/drawing/2014/main" id="{47E47C81-388B-44AA-A42E-1D1B97D6911A}"/>
              </a:ext>
            </a:extLst>
          </p:cNvPr>
          <p:cNvSpPr txBox="1"/>
          <p:nvPr/>
        </p:nvSpPr>
        <p:spPr>
          <a:xfrm>
            <a:off x="729763" y="2087141"/>
            <a:ext cx="11194760" cy="4293483"/>
          </a:xfrm>
          <a:prstGeom prst="rect">
            <a:avLst/>
          </a:prstGeom>
          <a:noFill/>
        </p:spPr>
        <p:txBody>
          <a:bodyPr wrap="square" rtlCol="0">
            <a:spAutoFit/>
          </a:bodyPr>
          <a:lstStyle/>
          <a:p>
            <a:pPr algn="just"/>
            <a:r>
              <a:rPr lang="ru-RU" sz="2100" dirty="0">
                <a:effectLst/>
                <a:latin typeface="Times New Roman" panose="02020603050405020304" pitchFamily="18" charset="0"/>
                <a:ea typeface="Calibri" panose="020F0502020204030204" pitchFamily="34" charset="0"/>
                <a:cs typeface="Times New Roman" panose="02020603050405020304" pitchFamily="18" charset="0"/>
              </a:rPr>
              <a:t>	В 1992 году уже в независимой Украине был переиздан учебник «История Украины. Для детей школьного возраста. Львов, 1934г.</a:t>
            </a:r>
            <a:r>
              <a:rPr lang="ru-RU" sz="2100" dirty="0">
                <a:latin typeface="Times New Roman" panose="02020603050405020304" pitchFamily="18" charset="0"/>
                <a:ea typeface="Calibri" panose="020F0502020204030204" pitchFamily="34" charset="0"/>
                <a:cs typeface="Times New Roman" panose="02020603050405020304" pitchFamily="18" charset="0"/>
              </a:rPr>
              <a:t>». На этом примере прекрасно видно, как уже в раннем возрасте можно формировать ненависть к "москалям»:</a:t>
            </a:r>
          </a:p>
          <a:p>
            <a:pPr algn="just"/>
            <a:r>
              <a:rPr lang="ru-RU" sz="2100" dirty="0">
                <a:latin typeface="Times New Roman" panose="02020603050405020304" pitchFamily="18" charset="0"/>
                <a:ea typeface="Calibri" panose="020F0502020204030204" pitchFamily="34" charset="0"/>
                <a:cs typeface="Times New Roman" panose="02020603050405020304" pitchFamily="18" charset="0"/>
              </a:rPr>
              <a:t>«</a:t>
            </a:r>
            <a:r>
              <a:rPr lang="ru-RU" sz="2100" dirty="0">
                <a:effectLst/>
                <a:latin typeface="Times New Roman" panose="02020603050405020304" pitchFamily="18" charset="0"/>
                <a:ea typeface="Calibri" panose="020F0502020204030204" pitchFamily="34" charset="0"/>
                <a:cs typeface="Times New Roman" panose="02020603050405020304" pitchFamily="18" charset="0"/>
              </a:rPr>
              <a:t>Юрий Долгорукий создал на севере свое отдельное государство. Населяли то государство финны из племени чудь, а к ним он привел с севера Украины еще много украинцев. С этой мешанины людей начал рождаться новый народ и новое государство, названное Московским. Пошло это название от города Москвы, который заложил тот же Юрий, сын Мономаха. Потомки Юрия Долгорукого, хотя и происходили из украинского рода, стали затем крупнейшими врагами Украины". </a:t>
            </a:r>
            <a:endParaRPr lang="ru-RU" sz="21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2100" dirty="0">
                <a:latin typeface="Times New Roman" panose="02020603050405020304" pitchFamily="18" charset="0"/>
                <a:ea typeface="Calibri" panose="020F0502020204030204" pitchFamily="34" charset="0"/>
                <a:cs typeface="Times New Roman" panose="02020603050405020304" pitchFamily="18" charset="0"/>
              </a:rPr>
              <a:t>	Между прочим, кроме издания в 1934 году во Львове и Ивано-Франковске, «История» издавалась также в 1942 и 1943 годах Во Львове и Кракове. Что в целом дает прекрасную картинку к пониманию сути содержания. И Польша и фашистская Германия (как представители Запада) были заинтересованы в издании такой </a:t>
            </a:r>
            <a:r>
              <a:rPr lang="ru-RU" sz="2100" dirty="0" smtClean="0">
                <a:latin typeface="Times New Roman" panose="02020603050405020304" pitchFamily="18" charset="0"/>
                <a:ea typeface="Calibri" panose="020F0502020204030204" pitchFamily="34" charset="0"/>
                <a:cs typeface="Times New Roman" panose="02020603050405020304" pitchFamily="18" charset="0"/>
              </a:rPr>
              <a:t>литературы и насаждению русофобии.</a:t>
            </a:r>
            <a:endParaRPr lang="ru-RU" sz="2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3208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11</a:t>
            </a:fld>
            <a:endParaRPr lang="ru-RU" dirty="0"/>
          </a:p>
        </p:txBody>
      </p:sp>
      <p:pic>
        <p:nvPicPr>
          <p:cNvPr id="5" name="Рисунок 4">
            <a:extLst>
              <a:ext uri="{FF2B5EF4-FFF2-40B4-BE49-F238E27FC236}">
                <a16:creationId xmlns:a16="http://schemas.microsoft.com/office/drawing/2014/main" id="{F5DB09F1-73DD-4AA4-8F41-C85BFD106867}"/>
              </a:ext>
            </a:extLst>
          </p:cNvPr>
          <p:cNvPicPr>
            <a:picLocks noChangeAspect="1"/>
          </p:cNvPicPr>
          <p:nvPr/>
        </p:nvPicPr>
        <p:blipFill>
          <a:blip r:embed="rId2"/>
          <a:stretch>
            <a:fillRect/>
          </a:stretch>
        </p:blipFill>
        <p:spPr>
          <a:xfrm rot="16200000">
            <a:off x="597992" y="1132349"/>
            <a:ext cx="5973560" cy="4480170"/>
          </a:xfrm>
          <a:prstGeom prst="rect">
            <a:avLst/>
          </a:prstGeom>
        </p:spPr>
      </p:pic>
      <p:pic>
        <p:nvPicPr>
          <p:cNvPr id="7" name="Рисунок 6">
            <a:extLst>
              <a:ext uri="{FF2B5EF4-FFF2-40B4-BE49-F238E27FC236}">
                <a16:creationId xmlns:a16="http://schemas.microsoft.com/office/drawing/2014/main" id="{D8C76F5A-20B1-4BE3-BB69-9098CE18339B}"/>
              </a:ext>
            </a:extLst>
          </p:cNvPr>
          <p:cNvPicPr>
            <a:picLocks noChangeAspect="1"/>
          </p:cNvPicPr>
          <p:nvPr/>
        </p:nvPicPr>
        <p:blipFill>
          <a:blip r:embed="rId3"/>
          <a:stretch>
            <a:fillRect/>
          </a:stretch>
        </p:blipFill>
        <p:spPr>
          <a:xfrm rot="16200000">
            <a:off x="5575043" y="1130956"/>
            <a:ext cx="5975151" cy="4481364"/>
          </a:xfrm>
          <a:prstGeom prst="rect">
            <a:avLst/>
          </a:prstGeom>
        </p:spPr>
      </p:pic>
    </p:spTree>
    <p:extLst>
      <p:ext uri="{BB962C8B-B14F-4D97-AF65-F5344CB8AC3E}">
        <p14:creationId xmlns:p14="http://schemas.microsoft.com/office/powerpoint/2010/main" val="3597926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12</a:t>
            </a:fld>
            <a:endParaRPr lang="ru-RU" dirty="0"/>
          </a:p>
        </p:txBody>
      </p:sp>
      <p:sp>
        <p:nvSpPr>
          <p:cNvPr id="4" name="TextBox 3">
            <a:extLst>
              <a:ext uri="{FF2B5EF4-FFF2-40B4-BE49-F238E27FC236}">
                <a16:creationId xmlns:a16="http://schemas.microsoft.com/office/drawing/2014/main" id="{47E47C81-388B-44AA-A42E-1D1B97D6911A}"/>
              </a:ext>
            </a:extLst>
          </p:cNvPr>
          <p:cNvSpPr txBox="1"/>
          <p:nvPr/>
        </p:nvSpPr>
        <p:spPr>
          <a:xfrm>
            <a:off x="2085670" y="3152573"/>
            <a:ext cx="5556102" cy="3231654"/>
          </a:xfrm>
          <a:prstGeom prst="rect">
            <a:avLst/>
          </a:prstGeom>
          <a:noFill/>
        </p:spPr>
        <p:txBody>
          <a:bodyPr wrap="square" rtlCol="0">
            <a:spAutoFit/>
          </a:bodyPr>
          <a:lstStyle/>
          <a:p>
            <a:pPr indent="450000" algn="just"/>
            <a:r>
              <a:rPr lang="ru-RU" sz="1700" dirty="0">
                <a:ea typeface="Calibri" panose="020F0502020204030204" pitchFamily="34" charset="0"/>
                <a:cs typeface="Times New Roman" panose="02020603050405020304" pitchFamily="18" charset="0"/>
              </a:rPr>
              <a:t>В 1976 года в Монреале проходил футбольный матч между командами СССР и Канады. Из воспоминаний Марины Влади: </a:t>
            </a:r>
          </a:p>
          <a:p>
            <a:pPr indent="450000" algn="just"/>
            <a:r>
              <a:rPr lang="ru-RU" sz="1700" dirty="0">
                <a:effectLst/>
                <a:ea typeface="Calibri" panose="020F0502020204030204" pitchFamily="34" charset="0"/>
                <a:cs typeface="Times New Roman" panose="02020603050405020304" pitchFamily="18" charset="0"/>
              </a:rPr>
              <a:t>«Единственная грустная нота за время, проведенное в Канаде, - это футбольный матч, в котором принимает участие сборная СССР. Мы сидим на трибуне, а сзади канадские украинцы в течение всего матча громко скандируют антисоветские лозунги:</a:t>
            </a:r>
            <a:r>
              <a:rPr lang="ru-RU" sz="1700" dirty="0">
                <a:ea typeface="Calibri" panose="020F0502020204030204" pitchFamily="34" charset="0"/>
                <a:cs typeface="Times New Roman" panose="02020603050405020304" pitchFamily="18" charset="0"/>
              </a:rPr>
              <a:t> «</a:t>
            </a:r>
            <a:r>
              <a:rPr lang="ru-RU" sz="1700" dirty="0" err="1">
                <a:ea typeface="Calibri" panose="020F0502020204030204" pitchFamily="34" charset="0"/>
                <a:cs typeface="Times New Roman" panose="02020603050405020304" pitchFamily="18" charset="0"/>
              </a:rPr>
              <a:t>москаляку</a:t>
            </a:r>
            <a:r>
              <a:rPr lang="ru-RU" sz="1700" dirty="0">
                <a:ea typeface="Calibri" panose="020F0502020204030204" pitchFamily="34" charset="0"/>
                <a:cs typeface="Times New Roman" panose="02020603050405020304" pitchFamily="18" charset="0"/>
              </a:rPr>
              <a:t> на гиляку», «Украина </a:t>
            </a:r>
            <a:r>
              <a:rPr lang="ru-RU" sz="1700" dirty="0" err="1">
                <a:ea typeface="Calibri" panose="020F0502020204030204" pitchFamily="34" charset="0"/>
                <a:cs typeface="Times New Roman" panose="02020603050405020304" pitchFamily="18" charset="0"/>
              </a:rPr>
              <a:t>понад</a:t>
            </a:r>
            <a:r>
              <a:rPr lang="ru-RU" sz="1700" dirty="0">
                <a:ea typeface="Calibri" panose="020F0502020204030204" pitchFamily="34" charset="0"/>
                <a:cs typeface="Times New Roman" panose="02020603050405020304" pitchFamily="18" charset="0"/>
              </a:rPr>
              <a:t> усе», «режь москалей» и «казни их, </a:t>
            </a:r>
            <a:r>
              <a:rPr lang="ru-RU" sz="1700" dirty="0" err="1">
                <a:ea typeface="Calibri" panose="020F0502020204030204" pitchFamily="34" charset="0"/>
                <a:cs typeface="Times New Roman" panose="02020603050405020304" pitchFamily="18" charset="0"/>
              </a:rPr>
              <a:t>Бандера</a:t>
            </a:r>
            <a:r>
              <a:rPr lang="ru-RU" sz="1700" dirty="0">
                <a:ea typeface="Calibri" panose="020F0502020204030204" pitchFamily="34" charset="0"/>
                <a:cs typeface="Times New Roman" panose="02020603050405020304" pitchFamily="18" charset="0"/>
              </a:rPr>
              <a:t>!»  </a:t>
            </a:r>
            <a:r>
              <a:rPr lang="ru-RU" sz="1700" dirty="0">
                <a:effectLst/>
                <a:ea typeface="Calibri" panose="020F0502020204030204" pitchFamily="34" charset="0"/>
                <a:cs typeface="Times New Roman" panose="02020603050405020304" pitchFamily="18" charset="0"/>
              </a:rPr>
              <a:t>(Владимир решает и) мы уходим со стадиона, не дожидаясь конца матча».</a:t>
            </a:r>
          </a:p>
        </p:txBody>
      </p:sp>
      <p:pic>
        <p:nvPicPr>
          <p:cNvPr id="7" name="Picture 2">
            <a:extLst>
              <a:ext uri="{FF2B5EF4-FFF2-40B4-BE49-F238E27FC236}">
                <a16:creationId xmlns:a16="http://schemas.microsoft.com/office/drawing/2014/main" id="{3BA26C57-7400-4618-B213-E13BDDEB6D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250"/>
          <a:stretch/>
        </p:blipFill>
        <p:spPr bwMode="auto">
          <a:xfrm>
            <a:off x="8278502" y="3199228"/>
            <a:ext cx="2731620" cy="30871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205837-9F04-424C-838C-28A86FAB70D8}"/>
              </a:ext>
            </a:extLst>
          </p:cNvPr>
          <p:cNvSpPr txBox="1"/>
          <p:nvPr/>
        </p:nvSpPr>
        <p:spPr>
          <a:xfrm>
            <a:off x="4224753" y="187615"/>
            <a:ext cx="4751295" cy="537391"/>
          </a:xfrm>
          <a:prstGeom prst="rect">
            <a:avLst/>
          </a:prstGeom>
          <a:noFill/>
        </p:spPr>
        <p:txBody>
          <a:bodyPr wrap="square" rtlCol="0">
            <a:spAutoFit/>
          </a:bodyPr>
          <a:lstStyle/>
          <a:p>
            <a:pPr algn="just">
              <a:lnSpc>
                <a:spcPct val="150000"/>
              </a:lnSpc>
            </a:pPr>
            <a:r>
              <a:rPr lang="ru-RU" sz="2200" b="1" dirty="0">
                <a:solidFill>
                  <a:srgbClr val="770125"/>
                </a:solidFill>
                <a:ea typeface="Calibri" panose="020F0502020204030204" pitchFamily="34" charset="0"/>
                <a:cs typeface="Times New Roman" panose="02020603050405020304" pitchFamily="18" charset="0"/>
              </a:rPr>
              <a:t>Воспоминания Марины Влади</a:t>
            </a:r>
            <a:endParaRPr lang="ru-RU" sz="2200" b="1" dirty="0">
              <a:solidFill>
                <a:srgbClr val="770125"/>
              </a:solidFill>
              <a:effectLst/>
              <a:ea typeface="Calibri" panose="020F0502020204030204" pitchFamily="34" charset="0"/>
              <a:cs typeface="Times New Roman" panose="02020603050405020304" pitchFamily="18" charset="0"/>
            </a:endParaRPr>
          </a:p>
        </p:txBody>
      </p:sp>
      <p:grpSp>
        <p:nvGrpSpPr>
          <p:cNvPr id="5" name="Группа 4">
            <a:extLst>
              <a:ext uri="{FF2B5EF4-FFF2-40B4-BE49-F238E27FC236}">
                <a16:creationId xmlns:a16="http://schemas.microsoft.com/office/drawing/2014/main" id="{ACD24F12-6179-4040-A73C-801B21BEF848}"/>
              </a:ext>
            </a:extLst>
          </p:cNvPr>
          <p:cNvGrpSpPr/>
          <p:nvPr/>
        </p:nvGrpSpPr>
        <p:grpSpPr>
          <a:xfrm>
            <a:off x="983288" y="844969"/>
            <a:ext cx="10984944" cy="2187150"/>
            <a:chOff x="983288" y="844969"/>
            <a:chExt cx="10984944" cy="2187150"/>
          </a:xfrm>
        </p:grpSpPr>
        <p:pic>
          <p:nvPicPr>
            <p:cNvPr id="10" name="Google Shape;232;g22a1d16c2df_0_686">
              <a:extLst>
                <a:ext uri="{FF2B5EF4-FFF2-40B4-BE49-F238E27FC236}">
                  <a16:creationId xmlns:a16="http://schemas.microsoft.com/office/drawing/2014/main" id="{71FF71BE-ECD2-4544-AF96-7E7CD1123560}"/>
                </a:ext>
              </a:extLst>
            </p:cNvPr>
            <p:cNvPicPr preferRelativeResize="0"/>
            <p:nvPr/>
          </p:nvPicPr>
          <p:blipFill rotWithShape="1">
            <a:blip r:embed="rId3">
              <a:alphaModFix/>
            </a:blip>
            <a:srcRect b="49879"/>
            <a:stretch/>
          </p:blipFill>
          <p:spPr>
            <a:xfrm>
              <a:off x="983288" y="863190"/>
              <a:ext cx="5398851" cy="2168929"/>
            </a:xfrm>
            <a:prstGeom prst="rect">
              <a:avLst/>
            </a:prstGeom>
            <a:noFill/>
            <a:ln>
              <a:noFill/>
            </a:ln>
          </p:spPr>
        </p:pic>
        <p:pic>
          <p:nvPicPr>
            <p:cNvPr id="11" name="Google Shape;234;g22a1d16c2df_0_686">
              <a:extLst>
                <a:ext uri="{FF2B5EF4-FFF2-40B4-BE49-F238E27FC236}">
                  <a16:creationId xmlns:a16="http://schemas.microsoft.com/office/drawing/2014/main" id="{A6F15AF7-3202-47C0-93B3-4D9C61A7561D}"/>
                </a:ext>
              </a:extLst>
            </p:cNvPr>
            <p:cNvPicPr preferRelativeResize="0"/>
            <p:nvPr/>
          </p:nvPicPr>
          <p:blipFill rotWithShape="1">
            <a:blip r:embed="rId3">
              <a:alphaModFix/>
            </a:blip>
            <a:srcRect t="49879"/>
            <a:stretch/>
          </p:blipFill>
          <p:spPr>
            <a:xfrm>
              <a:off x="6500662" y="844969"/>
              <a:ext cx="5467570" cy="2168928"/>
            </a:xfrm>
            <a:prstGeom prst="rect">
              <a:avLst/>
            </a:prstGeom>
            <a:noFill/>
            <a:ln>
              <a:noFill/>
            </a:ln>
          </p:spPr>
        </p:pic>
      </p:grpSp>
    </p:spTree>
    <p:extLst>
      <p:ext uri="{BB962C8B-B14F-4D97-AF65-F5344CB8AC3E}">
        <p14:creationId xmlns:p14="http://schemas.microsoft.com/office/powerpoint/2010/main" val="463371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13</a:t>
            </a:fld>
            <a:endParaRPr lang="ru-RU" dirty="0"/>
          </a:p>
        </p:txBody>
      </p:sp>
      <p:sp>
        <p:nvSpPr>
          <p:cNvPr id="4" name="TextBox 3">
            <a:extLst>
              <a:ext uri="{FF2B5EF4-FFF2-40B4-BE49-F238E27FC236}">
                <a16:creationId xmlns:a16="http://schemas.microsoft.com/office/drawing/2014/main" id="{47E47C81-388B-44AA-A42E-1D1B97D6911A}"/>
              </a:ext>
            </a:extLst>
          </p:cNvPr>
          <p:cNvSpPr txBox="1"/>
          <p:nvPr/>
        </p:nvSpPr>
        <p:spPr>
          <a:xfrm>
            <a:off x="900113" y="947109"/>
            <a:ext cx="6796454" cy="4950586"/>
          </a:xfrm>
          <a:prstGeom prst="rect">
            <a:avLst/>
          </a:prstGeom>
          <a:noFill/>
        </p:spPr>
        <p:txBody>
          <a:bodyPr wrap="square" rtlCol="0">
            <a:spAutoFit/>
          </a:bodyPr>
          <a:lstStyle/>
          <a:p>
            <a:pPr indent="449580" algn="just">
              <a:lnSpc>
                <a:spcPct val="150000"/>
              </a:lnSpc>
            </a:pPr>
            <a:r>
              <a:rPr lang="ru-RU" sz="1600" dirty="0">
                <a:effectLst/>
                <a:ea typeface="Calibri" panose="020F0502020204030204" pitchFamily="34" charset="0"/>
                <a:cs typeface="Times New Roman" panose="02020603050405020304" pitchFamily="18" charset="0"/>
              </a:rPr>
              <a:t>За три дня до матча Осип </a:t>
            </a:r>
            <a:r>
              <a:rPr lang="ru-RU" sz="1600" dirty="0" err="1">
                <a:effectLst/>
                <a:ea typeface="Calibri" panose="020F0502020204030204" pitchFamily="34" charset="0"/>
                <a:cs typeface="Times New Roman" panose="02020603050405020304" pitchFamily="18" charset="0"/>
              </a:rPr>
              <a:t>Зинкевич</a:t>
            </a:r>
            <a:r>
              <a:rPr lang="ru-RU" sz="1600" dirty="0">
                <a:effectLst/>
                <a:ea typeface="Calibri" panose="020F0502020204030204" pitchFamily="34" charset="0"/>
                <a:cs typeface="Times New Roman" panose="02020603050405020304" pitchFamily="18" charset="0"/>
              </a:rPr>
              <a:t> (эмигрант, </a:t>
            </a:r>
            <a:r>
              <a:rPr lang="ru-RU" sz="1600" dirty="0">
                <a:ea typeface="Calibri" panose="020F0502020204030204" pitchFamily="34" charset="0"/>
                <a:cs typeface="Times New Roman" panose="02020603050405020304" pitchFamily="18" charset="0"/>
              </a:rPr>
              <a:t>основатель журнала «</a:t>
            </a:r>
            <a:r>
              <a:rPr lang="ru-RU" sz="1600" dirty="0" err="1">
                <a:ea typeface="Calibri" panose="020F0502020204030204" pitchFamily="34" charset="0"/>
                <a:cs typeface="Times New Roman" panose="02020603050405020304" pitchFamily="18" charset="0"/>
              </a:rPr>
              <a:t>Смолоскип</a:t>
            </a:r>
            <a:r>
              <a:rPr lang="ru-RU" sz="1600" dirty="0">
                <a:ea typeface="Calibri" panose="020F0502020204030204" pitchFamily="34" charset="0"/>
                <a:cs typeface="Times New Roman" panose="02020603050405020304" pitchFamily="18" charset="0"/>
              </a:rPr>
              <a:t>», который в диаспоре был рупором украинских эмигрантов и диссидентов) вел в Монреале совещание Украинского олимпийского комитета («Факел») и Союза Украинской молодежи. Они стали требовать самостоятельного выступления вообще всех украинских спортсменов – отдельно от сборной СССР, был запланирован ряд протестных акций. </a:t>
            </a:r>
          </a:p>
          <a:p>
            <a:pPr indent="449580" algn="just">
              <a:lnSpc>
                <a:spcPct val="150000"/>
              </a:lnSpc>
            </a:pPr>
            <a:r>
              <a:rPr lang="ru-RU" sz="1600" dirty="0">
                <a:ea typeface="Calibri" panose="020F0502020204030204" pitchFamily="34" charset="0"/>
                <a:cs typeface="Times New Roman" panose="02020603050405020304" pitchFamily="18" charset="0"/>
              </a:rPr>
              <a:t>Атаки планировались против СССР, который «оккупировал Украину». Участники «акций» пишут, что когда они увидели тихо и спокойно сидящих перед собой Высоцкого и Влади, «мы ощутили такой кураж, словно в нас вселился дьявол и дал нам бесконечный источник сил», - при этом видя, что Высоцким «было неуютно», а сборная СССР «бесила тем, что не обращала внимания».</a:t>
            </a:r>
          </a:p>
        </p:txBody>
      </p:sp>
      <p:pic>
        <p:nvPicPr>
          <p:cNvPr id="2050" name="Picture 2">
            <a:extLst>
              <a:ext uri="{FF2B5EF4-FFF2-40B4-BE49-F238E27FC236}">
                <a16:creationId xmlns:a16="http://schemas.microsoft.com/office/drawing/2014/main" id="{6BE73D3E-03F7-49E2-B203-68206DB31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535" y="1830467"/>
            <a:ext cx="3329291" cy="339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882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14</a:t>
            </a:fld>
            <a:endParaRPr lang="ru-RU" dirty="0"/>
          </a:p>
        </p:txBody>
      </p:sp>
      <p:sp>
        <p:nvSpPr>
          <p:cNvPr id="4" name="TextBox 3">
            <a:extLst>
              <a:ext uri="{FF2B5EF4-FFF2-40B4-BE49-F238E27FC236}">
                <a16:creationId xmlns:a16="http://schemas.microsoft.com/office/drawing/2014/main" id="{47E47C81-388B-44AA-A42E-1D1B97D6911A}"/>
              </a:ext>
            </a:extLst>
          </p:cNvPr>
          <p:cNvSpPr txBox="1"/>
          <p:nvPr/>
        </p:nvSpPr>
        <p:spPr>
          <a:xfrm>
            <a:off x="7308673" y="2113559"/>
            <a:ext cx="4825401" cy="3924151"/>
          </a:xfrm>
          <a:prstGeom prst="rect">
            <a:avLst/>
          </a:prstGeom>
          <a:noFill/>
        </p:spPr>
        <p:txBody>
          <a:bodyPr wrap="square" rtlCol="0">
            <a:spAutoFit/>
          </a:bodyPr>
          <a:lstStyle/>
          <a:p>
            <a:pPr indent="449580" algn="just"/>
            <a:r>
              <a:rPr lang="ru-RU" sz="1650" dirty="0">
                <a:effectLst/>
                <a:ea typeface="Calibri" panose="020F0502020204030204" pitchFamily="34" charset="0"/>
                <a:cs typeface="Times New Roman" panose="02020603050405020304" pitchFamily="18" charset="0"/>
              </a:rPr>
              <a:t>Мы можем отметить, что та часть Украины, которая вовлечена в «проект анти-Россия» и активно поддерживает его под руководством Запада, не только культивирует русофобскую идеологию в своей стране, но и проводит активные мероприятия на территории России.</a:t>
            </a:r>
          </a:p>
          <a:p>
            <a:pPr indent="449580" algn="just"/>
            <a:endParaRPr lang="ru-RU" sz="1650" dirty="0">
              <a:effectLst/>
              <a:ea typeface="Calibri" panose="020F0502020204030204" pitchFamily="34" charset="0"/>
              <a:cs typeface="Times New Roman" panose="02020603050405020304" pitchFamily="18" charset="0"/>
            </a:endParaRPr>
          </a:p>
          <a:p>
            <a:pPr indent="449580" algn="just"/>
            <a:r>
              <a:rPr lang="ru-RU" sz="1650" dirty="0">
                <a:effectLst/>
                <a:ea typeface="Calibri" panose="020F0502020204030204" pitchFamily="34" charset="0"/>
                <a:cs typeface="Times New Roman" panose="02020603050405020304" pitchFamily="18" charset="0"/>
              </a:rPr>
              <a:t>Одним из направлений подрывной деятельности является распространение на территории России деструктивной идеологии, поддержание и стимулирование ультраправых движений, поклонников «Колумбайна» и суицидников.</a:t>
            </a:r>
          </a:p>
          <a:p>
            <a:pPr indent="449580" algn="just"/>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C4FE2E9-E3F0-4674-8544-7E63B7DC4E27}"/>
              </a:ext>
            </a:extLst>
          </p:cNvPr>
          <p:cNvSpPr txBox="1"/>
          <p:nvPr/>
        </p:nvSpPr>
        <p:spPr>
          <a:xfrm>
            <a:off x="810419" y="687334"/>
            <a:ext cx="11267670" cy="1081771"/>
          </a:xfrm>
          <a:prstGeom prst="rect">
            <a:avLst/>
          </a:prstGeom>
          <a:noFill/>
        </p:spPr>
        <p:txBody>
          <a:bodyPr wrap="square" rtlCol="0">
            <a:spAutoFit/>
          </a:bodyPr>
          <a:lstStyle/>
          <a:p>
            <a:pPr indent="450000">
              <a:lnSpc>
                <a:spcPct val="110000"/>
              </a:lnSpc>
            </a:pPr>
            <a:r>
              <a:rPr lang="ru-RU" sz="1950" b="1" kern="0" dirty="0">
                <a:effectLst/>
                <a:latin typeface="+mj-lt"/>
                <a:ea typeface="Calibri" panose="020F0502020204030204" pitchFamily="34" charset="0"/>
                <a:cs typeface="Times New Roman" panose="02020603050405020304" pitchFamily="18" charset="0"/>
              </a:rPr>
              <a:t>В четвертых, неприкрытая ставка на силовое решение внутригосударственных противоречий, глубокий социально-экономический кризис превращают Украину в долгосрочный очаг нестабильности в Европе и непосредственно у границ России. </a:t>
            </a:r>
          </a:p>
        </p:txBody>
      </p:sp>
      <p:pic>
        <p:nvPicPr>
          <p:cNvPr id="3076" name="Picture 4">
            <a:extLst>
              <a:ext uri="{FF2B5EF4-FFF2-40B4-BE49-F238E27FC236}">
                <a16:creationId xmlns:a16="http://schemas.microsoft.com/office/drawing/2014/main" id="{662B834A-0EC1-4218-B5DF-5D711AE5F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95" y="1919135"/>
            <a:ext cx="6178340" cy="411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452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a:extLst>
              <a:ext uri="{FF2B5EF4-FFF2-40B4-BE49-F238E27FC236}">
                <a16:creationId xmlns:a16="http://schemas.microsoft.com/office/drawing/2014/main" id="{B94674A6-4E05-4163-BB84-2DBF668ADE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95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0" y="4534677"/>
            <a:ext cx="12960350" cy="27196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D4391C-B8C0-B24A-A837-316267417444}" type="slidenum">
              <a:rPr kumimoji="0" lang="ru-RU"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u-RU"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1F72059-7C17-4FFD-BB5C-CC3BF51BBA1F}"/>
              </a:ext>
            </a:extLst>
          </p:cNvPr>
          <p:cNvSpPr txBox="1"/>
          <p:nvPr/>
        </p:nvSpPr>
        <p:spPr>
          <a:xfrm>
            <a:off x="874495" y="1296955"/>
            <a:ext cx="5901163" cy="2446824"/>
          </a:xfrm>
          <a:prstGeom prst="rect">
            <a:avLst/>
          </a:prstGeom>
          <a:noFill/>
        </p:spPr>
        <p:txBody>
          <a:bodyPr wrap="square" rtlCol="0">
            <a:spAutoFit/>
          </a:bodyPr>
          <a:lstStyle/>
          <a:p>
            <a:pPr lvl="0" indent="449580" algn="just"/>
            <a:r>
              <a:rPr lang="ru-RU" sz="1700" dirty="0">
                <a:solidFill>
                  <a:srgbClr val="000000"/>
                </a:solidFill>
                <a:ea typeface="Calibri" panose="020F0502020204030204" pitchFamily="34" charset="0"/>
                <a:cs typeface="Times New Roman" panose="02020603050405020304" pitchFamily="18" charset="0"/>
              </a:rPr>
              <a:t>«Серьезную угрозу представляют попытки подготовки вооруженных нападений на образовательные организации со стороны отдельных учащихся, находящихся под влиянием идей движения "Колумбайн" и других деструктивных субкультур, таких как «Маньяки Культ Убийц». Отдельные из этих движений координируются с территории Украины, в целом деструктивные молодежные движения координируют из-за рубежа»</a:t>
            </a:r>
            <a:endParaRPr kumimoji="0" lang="ru-RU" sz="1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pic>
        <p:nvPicPr>
          <p:cNvPr id="3074" name="Picture 2">
            <a:extLst>
              <a:ext uri="{FF2B5EF4-FFF2-40B4-BE49-F238E27FC236}">
                <a16:creationId xmlns:a16="http://schemas.microsoft.com/office/drawing/2014/main" id="{7A39EAF5-4198-4ECD-8039-EC22081E4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658" y="1175655"/>
            <a:ext cx="5303242" cy="3902265"/>
          </a:xfrm>
          <a:prstGeom prst="rect">
            <a:avLst/>
          </a:prstGeom>
          <a:noFill/>
          <a:extLst>
            <a:ext uri="{909E8E84-426E-40DD-AFC4-6F175D3DCCD1}">
              <a14:hiddenFill xmlns:a14="http://schemas.microsoft.com/office/drawing/2010/main">
                <a:solidFill>
                  <a:srgbClr val="FFFFFF"/>
                </a:solidFill>
              </a14:hiddenFill>
            </a:ext>
          </a:extLst>
        </p:spPr>
      </p:pic>
      <p:sp>
        <p:nvSpPr>
          <p:cNvPr id="8" name="Объект 2">
            <a:extLst>
              <a:ext uri="{FF2B5EF4-FFF2-40B4-BE49-F238E27FC236}">
                <a16:creationId xmlns:a16="http://schemas.microsoft.com/office/drawing/2014/main" id="{2131476A-1216-4A09-866C-83758F49EC74}"/>
              </a:ext>
            </a:extLst>
          </p:cNvPr>
          <p:cNvSpPr txBox="1">
            <a:spLocks/>
          </p:cNvSpPr>
          <p:nvPr/>
        </p:nvSpPr>
        <p:spPr>
          <a:xfrm>
            <a:off x="3673411" y="266377"/>
            <a:ext cx="6745220" cy="499467"/>
          </a:xfrm>
          <a:prstGeom prst="rect">
            <a:avLst/>
          </a:prstGeom>
        </p:spPr>
        <p:txBody>
          <a:bodyPr vert="horz" lIns="0" tIns="0" rIns="0" bIns="0" rtlCol="0">
            <a:noAutofit/>
          </a:bodyPr>
          <a:lstStyle>
            <a:lvl1pPr marL="0" indent="0" algn="l" defTabSz="912114" rtl="0" eaLnBrk="1" latinLnBrk="0" hangingPunct="1">
              <a:lnSpc>
                <a:spcPct val="100000"/>
              </a:lnSpc>
              <a:spcBef>
                <a:spcPts val="998"/>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0" indent="0" algn="l" defTabSz="912114" rtl="0" eaLnBrk="1" latinLnBrk="0" hangingPunct="1">
              <a:lnSpc>
                <a:spcPct val="100000"/>
              </a:lnSpc>
              <a:spcBef>
                <a:spcPts val="499"/>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0" indent="0" algn="l" defTabSz="912114" rtl="0" eaLnBrk="1" latinLnBrk="0" hangingPunct="1">
              <a:lnSpc>
                <a:spcPct val="10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0" indent="0" algn="l" defTabSz="912114" rtl="0" eaLnBrk="1" latinLnBrk="0" hangingPunct="1">
              <a:lnSpc>
                <a:spcPct val="100000"/>
              </a:lnSpc>
              <a:spcBef>
                <a:spcPts val="499"/>
              </a:spcBef>
              <a:buFont typeface="Arial" panose="020B0604020202020204" pitchFamily="34" charset="0"/>
              <a:buNone/>
              <a:defRPr sz="1200" kern="1200">
                <a:solidFill>
                  <a:srgbClr val="6D6D6D"/>
                </a:solidFill>
                <a:latin typeface="Arial" panose="020B0604020202020204" pitchFamily="34" charset="0"/>
                <a:ea typeface="+mn-ea"/>
                <a:cs typeface="Arial" panose="020B0604020202020204" pitchFamily="34" charset="0"/>
              </a:defRPr>
            </a:lvl4pPr>
            <a:lvl5pPr marL="0" indent="0" algn="l" defTabSz="912114" rtl="0" eaLnBrk="1" latinLnBrk="0" hangingPunct="1">
              <a:lnSpc>
                <a:spcPct val="100000"/>
              </a:lnSpc>
              <a:spcBef>
                <a:spcPts val="499"/>
              </a:spcBef>
              <a:buFont typeface="Arial" panose="020B0604020202020204" pitchFamily="34" charset="0"/>
              <a:buNone/>
              <a:defRPr sz="1000" kern="1200">
                <a:solidFill>
                  <a:srgbClr val="6D6D6D"/>
                </a:solidFill>
                <a:latin typeface="Arial" panose="020B0604020202020204" pitchFamily="34" charset="0"/>
                <a:ea typeface="+mn-ea"/>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r>
              <a:rPr lang="ru-RU" sz="2100" b="1" dirty="0">
                <a:solidFill>
                  <a:schemeClr val="accent1">
                    <a:lumMod val="75000"/>
                  </a:schemeClr>
                </a:solidFill>
              </a:rPr>
              <a:t>Директор ФСБ Александр Бортников:</a:t>
            </a:r>
          </a:p>
        </p:txBody>
      </p:sp>
    </p:spTree>
    <p:extLst>
      <p:ext uri="{BB962C8B-B14F-4D97-AF65-F5344CB8AC3E}">
        <p14:creationId xmlns:p14="http://schemas.microsoft.com/office/powerpoint/2010/main" val="41241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8A2EDD-7630-47FC-8D86-9E2FB8D5CD89}"/>
              </a:ext>
            </a:extLst>
          </p:cNvPr>
          <p:cNvSpPr txBox="1">
            <a:spLocks/>
          </p:cNvSpPr>
          <p:nvPr/>
        </p:nvSpPr>
        <p:spPr>
          <a:xfrm>
            <a:off x="900114" y="292054"/>
            <a:ext cx="8495816" cy="1132299"/>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a:latin typeface="+mn-lt"/>
                <a:cs typeface="Times New Roman" panose="02020603050405020304" pitchFamily="18" charset="0"/>
              </a:rPr>
              <a:t>2. Мизантропические организации и течения </a:t>
            </a:r>
            <a:r>
              <a:rPr lang="ru-RU" sz="2000" dirty="0" smtClean="0">
                <a:latin typeface="+mn-lt"/>
                <a:cs typeface="Times New Roman" panose="02020603050405020304" pitchFamily="18" charset="0"/>
              </a:rPr>
              <a:t>как элементы </a:t>
            </a:r>
            <a:r>
              <a:rPr lang="ru-RU" sz="2000" dirty="0">
                <a:latin typeface="+mn-lt"/>
                <a:cs typeface="Times New Roman" panose="02020603050405020304" pitchFamily="18" charset="0"/>
              </a:rPr>
              <a:t>деструктивной идеологии </a:t>
            </a:r>
            <a:r>
              <a:rPr lang="ru-RU" sz="2000" dirty="0" smtClean="0">
                <a:latin typeface="+mn-lt"/>
                <a:cs typeface="Times New Roman" panose="02020603050405020304" pitchFamily="18" charset="0"/>
              </a:rPr>
              <a:t>и</a:t>
            </a:r>
            <a:endParaRPr lang="ru-RU" sz="2000" dirty="0">
              <a:latin typeface="+mn-lt"/>
              <a:cs typeface="Times New Roman" panose="02020603050405020304" pitchFamily="18" charset="0"/>
            </a:endParaRPr>
          </a:p>
          <a:p>
            <a:r>
              <a:rPr lang="ru-RU" sz="2000" dirty="0" smtClean="0">
                <a:latin typeface="+mn-lt"/>
                <a:cs typeface="Times New Roman" panose="02020603050405020304" pitchFamily="18" charset="0"/>
              </a:rPr>
              <a:t> </a:t>
            </a:r>
            <a:r>
              <a:rPr lang="ru-RU" sz="2000" dirty="0">
                <a:latin typeface="+mn-lt"/>
                <a:cs typeface="Times New Roman" panose="02020603050405020304" pitchFamily="18" charset="0"/>
              </a:rPr>
              <a:t>оружие Запада против </a:t>
            </a:r>
            <a:r>
              <a:rPr lang="ru-RU" sz="2000" dirty="0" smtClean="0">
                <a:latin typeface="+mn-lt"/>
                <a:cs typeface="Times New Roman" panose="02020603050405020304" pitchFamily="18" charset="0"/>
              </a:rPr>
              <a:t>России.</a:t>
            </a:r>
            <a:endParaRPr lang="ru-RU" sz="2000" dirty="0">
              <a:latin typeface="+mn-lt"/>
              <a:cs typeface="Times New Roman" panose="02020603050405020304" pitchFamily="18" charset="0"/>
            </a:endParaRPr>
          </a:p>
        </p:txBody>
      </p:sp>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16</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900113" y="1574018"/>
            <a:ext cx="5848163" cy="2723823"/>
          </a:xfrm>
          <a:prstGeom prst="rect">
            <a:avLst/>
          </a:prstGeom>
          <a:noFill/>
        </p:spPr>
        <p:txBody>
          <a:bodyPr wrap="square" rtlCol="0">
            <a:spAutoFit/>
          </a:bodyPr>
          <a:lstStyle/>
          <a:p>
            <a:pPr indent="450000" algn="just"/>
            <a:r>
              <a:rPr lang="ru-RU" sz="1700" dirty="0">
                <a:effectLst/>
                <a:ea typeface="Calibri" panose="020F0502020204030204" pitchFamily="34" charset="0"/>
                <a:cs typeface="Times New Roman" panose="02020603050405020304" pitchFamily="18" charset="0"/>
              </a:rPr>
              <a:t>«Колумбайн» - спланированное нападение двух учеников старших классов школы «Колумбайн» штат Колорадо, Эрика Харриса и Дилана Клиболда на учеников и персонал этой школы, совершённое 20 апреля 1999 года с применением стрелкового оружия и самодельных взрывных устройств. </a:t>
            </a:r>
          </a:p>
          <a:p>
            <a:pPr indent="450000" algn="just"/>
            <a:endParaRPr lang="ru-RU" sz="1700" dirty="0">
              <a:effectLst/>
              <a:ea typeface="Calibri" panose="020F0502020204030204" pitchFamily="34" charset="0"/>
              <a:cs typeface="Times New Roman" panose="02020603050405020304" pitchFamily="18" charset="0"/>
            </a:endParaRPr>
          </a:p>
          <a:p>
            <a:pPr indent="450000" algn="just"/>
            <a:r>
              <a:rPr lang="ru-RU" sz="1700" dirty="0">
                <a:ea typeface="Calibri" panose="020F0502020204030204" pitchFamily="34" charset="0"/>
                <a:cs typeface="Times New Roman" panose="02020603050405020304" pitchFamily="18" charset="0"/>
              </a:rPr>
              <a:t>В ходе нападения убито 13 человек и 23 ранено, после чего нападавшие застрелились.</a:t>
            </a:r>
            <a:endParaRPr lang="ru-RU" sz="1700" dirty="0">
              <a:effectLst/>
              <a:ea typeface="Calibri" panose="020F0502020204030204" pitchFamily="34"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A970C634-D4B8-433B-854D-A81233064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030" y="1574018"/>
            <a:ext cx="5519124" cy="369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091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17</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900113" y="1595535"/>
            <a:ext cx="5851523" cy="4408899"/>
          </a:xfrm>
          <a:prstGeom prst="rect">
            <a:avLst/>
          </a:prstGeom>
          <a:noFill/>
        </p:spPr>
        <p:txBody>
          <a:bodyPr wrap="square" rtlCol="0">
            <a:spAutoFit/>
          </a:bodyPr>
          <a:lstStyle/>
          <a:p>
            <a:pPr indent="450000" algn="just">
              <a:lnSpc>
                <a:spcPct val="150000"/>
              </a:lnSpc>
            </a:pPr>
            <a:r>
              <a:rPr lang="ru-RU" sz="1700" dirty="0">
                <a:ea typeface="Calibri" panose="020F0502020204030204" pitchFamily="34" charset="0"/>
              </a:rPr>
              <a:t>Впоследствии слово «Колумбайн» стало нарицательным. </a:t>
            </a:r>
          </a:p>
          <a:p>
            <a:pPr indent="450000" algn="just">
              <a:lnSpc>
                <a:spcPct val="150000"/>
              </a:lnSpc>
            </a:pPr>
            <a:r>
              <a:rPr lang="ru-RU" sz="1700" dirty="0">
                <a:ea typeface="Calibri" panose="020F0502020204030204" pitchFamily="34" charset="0"/>
              </a:rPr>
              <a:t>Расследование установило причины инцидента — озлобленность двух подростков, из которых один (Харрис) жаловался на депрессию, гнев и мысли о суициде, а второй (Клиболд) подвергался травле со стороны одноклассников. </a:t>
            </a:r>
          </a:p>
          <a:p>
            <a:pPr indent="450000" algn="just">
              <a:lnSpc>
                <a:spcPct val="150000"/>
              </a:lnSpc>
            </a:pPr>
            <a:r>
              <a:rPr lang="ru-RU" sz="1700" dirty="0">
                <a:ea typeface="Calibri" panose="020F0502020204030204" pitchFamily="34" charset="0"/>
              </a:rPr>
              <a:t>Несмотря </a:t>
            </a:r>
            <a:r>
              <a:rPr lang="ru-RU" sz="1700" dirty="0" smtClean="0">
                <a:ea typeface="Calibri" panose="020F0502020204030204" pitchFamily="34" charset="0"/>
              </a:rPr>
              <a:t>на жестокость преступления, эти двое </a:t>
            </a:r>
            <a:r>
              <a:rPr lang="ru-RU" sz="1700" dirty="0">
                <a:ea typeface="Calibri" panose="020F0502020204030204" pitchFamily="34" charset="0"/>
              </a:rPr>
              <a:t>убийц обрели романтический ореол людей, «отомстивших за всех, кого травили в школе</a:t>
            </a:r>
            <a:r>
              <a:rPr lang="ru-RU" sz="1700" dirty="0" smtClean="0">
                <a:ea typeface="Calibri" panose="020F0502020204030204" pitchFamily="34" charset="0"/>
              </a:rPr>
              <a:t>». Однако, такое объяснение является очередным мифом.</a:t>
            </a:r>
            <a:endParaRPr lang="ru-RU" sz="1700" dirty="0">
              <a:cs typeface="Times New Roman" panose="02020603050405020304" pitchFamily="18" charset="0"/>
            </a:endParaRPr>
          </a:p>
        </p:txBody>
      </p:sp>
      <p:grpSp>
        <p:nvGrpSpPr>
          <p:cNvPr id="8" name="Группа 7">
            <a:extLst>
              <a:ext uri="{FF2B5EF4-FFF2-40B4-BE49-F238E27FC236}">
                <a16:creationId xmlns:a16="http://schemas.microsoft.com/office/drawing/2014/main" id="{40C4479C-2D7D-47A6-B1E9-82B56947D573}"/>
              </a:ext>
            </a:extLst>
          </p:cNvPr>
          <p:cNvGrpSpPr/>
          <p:nvPr/>
        </p:nvGrpSpPr>
        <p:grpSpPr>
          <a:xfrm>
            <a:off x="7047648" y="1595535"/>
            <a:ext cx="6159443" cy="3942955"/>
            <a:chOff x="7019657" y="1595535"/>
            <a:chExt cx="6159443" cy="3942955"/>
          </a:xfrm>
        </p:grpSpPr>
        <p:pic>
          <p:nvPicPr>
            <p:cNvPr id="2050" name="Picture 2">
              <a:extLst>
                <a:ext uri="{FF2B5EF4-FFF2-40B4-BE49-F238E27FC236}">
                  <a16:creationId xmlns:a16="http://schemas.microsoft.com/office/drawing/2014/main" id="{59D5BBC0-0250-4666-AFBB-590C3F6EF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1" t="2603" r="2740" b="11335"/>
            <a:stretch/>
          </p:blipFill>
          <p:spPr bwMode="auto">
            <a:xfrm>
              <a:off x="7019657" y="1595535"/>
              <a:ext cx="5828725" cy="3500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F82BEF-1B44-400B-A7BF-F1E1618183AB}"/>
                </a:ext>
              </a:extLst>
            </p:cNvPr>
            <p:cNvSpPr txBox="1"/>
            <p:nvPr/>
          </p:nvSpPr>
          <p:spPr>
            <a:xfrm>
              <a:off x="7725747" y="5169158"/>
              <a:ext cx="253792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Eric Harris</a:t>
              </a:r>
              <a:endParaRPr lang="ru-RU"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E0D3633-EBFE-4E47-B43B-E53E038D8DA2}"/>
                </a:ext>
              </a:extLst>
            </p:cNvPr>
            <p:cNvSpPr txBox="1"/>
            <p:nvPr/>
          </p:nvSpPr>
          <p:spPr>
            <a:xfrm>
              <a:off x="10641174" y="5169158"/>
              <a:ext cx="253792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Dylan Klebold</a:t>
              </a:r>
              <a:endParaRPr lang="ru-RU" dirty="0">
                <a:latin typeface="Arial" panose="020B0604020202020204" pitchFamily="34" charset="0"/>
                <a:cs typeface="Arial" panose="020B0604020202020204" pitchFamily="34" charset="0"/>
              </a:endParaRPr>
            </a:p>
          </p:txBody>
        </p:sp>
      </p:grpSp>
      <p:sp>
        <p:nvSpPr>
          <p:cNvPr id="11" name="Title 1">
            <a:extLst>
              <a:ext uri="{FF2B5EF4-FFF2-40B4-BE49-F238E27FC236}">
                <a16:creationId xmlns:a16="http://schemas.microsoft.com/office/drawing/2014/main" id="{D6B0B606-5B3E-421F-B728-4C15AECFE0AE}"/>
              </a:ext>
            </a:extLst>
          </p:cNvPr>
          <p:cNvSpPr txBox="1">
            <a:spLocks/>
          </p:cNvSpPr>
          <p:nvPr/>
        </p:nvSpPr>
        <p:spPr>
          <a:xfrm>
            <a:off x="900114" y="292055"/>
            <a:ext cx="8495816" cy="1105922"/>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a:latin typeface="+mn-lt"/>
                <a:cs typeface="Times New Roman" panose="02020603050405020304" pitchFamily="18" charset="0"/>
              </a:rPr>
              <a:t>2. Мизантропические организации и течения как элементы деструктивной идеологии </a:t>
            </a:r>
            <a:r>
              <a:rPr lang="ru-RU" sz="2000" dirty="0" smtClean="0">
                <a:latin typeface="+mn-lt"/>
                <a:cs typeface="Times New Roman" panose="02020603050405020304" pitchFamily="18" charset="0"/>
              </a:rPr>
              <a:t>и  </a:t>
            </a:r>
            <a:r>
              <a:rPr lang="ru-RU" sz="2000" dirty="0">
                <a:latin typeface="+mn-lt"/>
                <a:cs typeface="Times New Roman" panose="02020603050405020304" pitchFamily="18" charset="0"/>
              </a:rPr>
              <a:t>оружие Запада против России. </a:t>
            </a:r>
          </a:p>
        </p:txBody>
      </p:sp>
    </p:spTree>
    <p:extLst>
      <p:ext uri="{BB962C8B-B14F-4D97-AF65-F5344CB8AC3E}">
        <p14:creationId xmlns:p14="http://schemas.microsoft.com/office/powerpoint/2010/main" val="3942015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18</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1065950" y="1438234"/>
            <a:ext cx="6267911" cy="4408899"/>
          </a:xfrm>
          <a:prstGeom prst="rect">
            <a:avLst/>
          </a:prstGeom>
          <a:noFill/>
        </p:spPr>
        <p:txBody>
          <a:bodyPr wrap="square" rtlCol="0">
            <a:spAutoFit/>
          </a:bodyPr>
          <a:lstStyle/>
          <a:p>
            <a:pPr indent="285750" algn="just">
              <a:lnSpc>
                <a:spcPct val="150000"/>
              </a:lnSpc>
              <a:buFont typeface="Arial" panose="020B0604020202020204" pitchFamily="34" charset="0"/>
              <a:buChar char="•"/>
            </a:pPr>
            <a:r>
              <a:rPr lang="ru-RU" sz="1700" dirty="0">
                <a:ea typeface="Calibri" panose="020F0502020204030204" pitchFamily="34" charset="0"/>
              </a:rPr>
              <a:t>Клиболд и Харис оставили после себя дневниковые записи. </a:t>
            </a:r>
            <a:r>
              <a:rPr lang="ru-RU" sz="1700" dirty="0" smtClean="0">
                <a:ea typeface="Calibri" panose="020F0502020204030204" pitchFamily="34" charset="0"/>
              </a:rPr>
              <a:t>А дневники, как известно, не врут.</a:t>
            </a:r>
            <a:endParaRPr lang="ru-RU" sz="1700" dirty="0">
              <a:ea typeface="Calibri" panose="020F0502020204030204" pitchFamily="34" charset="0"/>
            </a:endParaRPr>
          </a:p>
          <a:p>
            <a:pPr indent="285750" algn="just">
              <a:lnSpc>
                <a:spcPct val="150000"/>
              </a:lnSpc>
              <a:buFont typeface="Arial" panose="020B0604020202020204" pitchFamily="34" charset="0"/>
              <a:buChar char="•"/>
            </a:pPr>
            <a:r>
              <a:rPr lang="ru-RU" sz="1700" dirty="0">
                <a:ea typeface="Calibri" panose="020F0502020204030204" pitchFamily="34" charset="0"/>
              </a:rPr>
              <a:t>Дневник Хариса назван «Книга бога», а вот дневник Клиболда - «Книга печального бога». </a:t>
            </a:r>
            <a:r>
              <a:rPr lang="ru-RU" sz="1700" dirty="0" smtClean="0">
                <a:ea typeface="Calibri" panose="020F0502020204030204" pitchFamily="34" charset="0"/>
              </a:rPr>
              <a:t>В бога они не верили, </a:t>
            </a:r>
            <a:r>
              <a:rPr lang="ru-RU" sz="1700" dirty="0">
                <a:ea typeface="Calibri" panose="020F0502020204030204" pitchFamily="34" charset="0"/>
              </a:rPr>
              <a:t>считали </a:t>
            </a:r>
            <a:r>
              <a:rPr lang="ru-RU" sz="1700" dirty="0" smtClean="0">
                <a:ea typeface="Calibri" panose="020F0502020204030204" pitchFamily="34" charset="0"/>
              </a:rPr>
              <a:t>богами </a:t>
            </a:r>
            <a:r>
              <a:rPr lang="ru-RU" sz="1700" dirty="0">
                <a:ea typeface="Calibri" panose="020F0502020204030204" pitchFamily="34" charset="0"/>
              </a:rPr>
              <a:t>самих себя, всех остальных они считали недостойными жизни.</a:t>
            </a:r>
          </a:p>
          <a:p>
            <a:pPr indent="285750" algn="just">
              <a:lnSpc>
                <a:spcPct val="150000"/>
              </a:lnSpc>
              <a:buFont typeface="Arial" panose="020B0604020202020204" pitchFamily="34" charset="0"/>
              <a:buChar char="•"/>
            </a:pPr>
            <a:r>
              <a:rPr lang="ru-RU" sz="1700" dirty="0">
                <a:ea typeface="Calibri" panose="020F0502020204030204" pitchFamily="34" charset="0"/>
              </a:rPr>
              <a:t>Их идеалами были ценности сатанизма, нацизма, культа смерти. </a:t>
            </a:r>
          </a:p>
          <a:p>
            <a:pPr indent="285750" algn="just">
              <a:lnSpc>
                <a:spcPct val="150000"/>
              </a:lnSpc>
              <a:buFont typeface="Arial" panose="020B0604020202020204" pitchFamily="34" charset="0"/>
              <a:buChar char="•"/>
            </a:pPr>
            <a:r>
              <a:rPr lang="ru-RU" sz="1700" dirty="0">
                <a:ea typeface="Calibri" panose="020F0502020204030204" pitchFamily="34" charset="0"/>
              </a:rPr>
              <a:t>То есть это </a:t>
            </a:r>
            <a:r>
              <a:rPr lang="ru-RU" sz="1700" dirty="0" smtClean="0">
                <a:ea typeface="Calibri" panose="020F0502020204030204" pitchFamily="34" charset="0"/>
              </a:rPr>
              <a:t>не </a:t>
            </a:r>
            <a:r>
              <a:rPr lang="ru-RU" sz="1700" dirty="0">
                <a:ea typeface="Calibri" panose="020F0502020204030204" pitchFamily="34" charset="0"/>
              </a:rPr>
              <a:t>два затравленных или, находящихся в депрессии школьника, а два убежденных носителя идеологии человеконенавистничества (мизантропии).  </a:t>
            </a:r>
            <a:endParaRPr lang="ru-RU" sz="1700" dirty="0">
              <a:cs typeface="Times New Roman" panose="02020603050405020304" pitchFamily="18" charset="0"/>
            </a:endParaRPr>
          </a:p>
        </p:txBody>
      </p:sp>
      <p:grpSp>
        <p:nvGrpSpPr>
          <p:cNvPr id="11" name="Группа 10">
            <a:extLst>
              <a:ext uri="{FF2B5EF4-FFF2-40B4-BE49-F238E27FC236}">
                <a16:creationId xmlns:a16="http://schemas.microsoft.com/office/drawing/2014/main" id="{DD069E4B-1348-45B5-A5CC-9F36FF660450}"/>
              </a:ext>
            </a:extLst>
          </p:cNvPr>
          <p:cNvGrpSpPr/>
          <p:nvPr/>
        </p:nvGrpSpPr>
        <p:grpSpPr>
          <a:xfrm>
            <a:off x="7752932" y="1428903"/>
            <a:ext cx="4325159" cy="4553338"/>
            <a:chOff x="7735078" y="1268964"/>
            <a:chExt cx="4325159" cy="4553338"/>
          </a:xfrm>
        </p:grpSpPr>
        <p:sp>
          <p:nvSpPr>
            <p:cNvPr id="10" name="Прямоугольник 9">
              <a:extLst>
                <a:ext uri="{FF2B5EF4-FFF2-40B4-BE49-F238E27FC236}">
                  <a16:creationId xmlns:a16="http://schemas.microsoft.com/office/drawing/2014/main" id="{D465D437-D3C3-40AF-BEDA-D3B61460B850}"/>
                </a:ext>
              </a:extLst>
            </p:cNvPr>
            <p:cNvSpPr/>
            <p:nvPr/>
          </p:nvSpPr>
          <p:spPr>
            <a:xfrm>
              <a:off x="7735078" y="1268964"/>
              <a:ext cx="4325159" cy="45533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2C898EB8-FEA6-4795-81CC-CEDA387E39D2}"/>
                </a:ext>
              </a:extLst>
            </p:cNvPr>
            <p:cNvPicPr>
              <a:picLocks noChangeAspect="1"/>
            </p:cNvPicPr>
            <p:nvPr/>
          </p:nvPicPr>
          <p:blipFill>
            <a:blip r:embed="rId2"/>
            <a:stretch>
              <a:fillRect/>
            </a:stretch>
          </p:blipFill>
          <p:spPr>
            <a:xfrm>
              <a:off x="7806363" y="1525360"/>
              <a:ext cx="4182587" cy="3788229"/>
            </a:xfrm>
            <a:prstGeom prst="rect">
              <a:avLst/>
            </a:prstGeom>
          </p:spPr>
        </p:pic>
      </p:grpSp>
      <p:sp>
        <p:nvSpPr>
          <p:cNvPr id="8" name="Title 1">
            <a:extLst>
              <a:ext uri="{FF2B5EF4-FFF2-40B4-BE49-F238E27FC236}">
                <a16:creationId xmlns:a16="http://schemas.microsoft.com/office/drawing/2014/main" id="{2F232820-81FD-4AE3-B546-5BEFFB24A237}"/>
              </a:ext>
            </a:extLst>
          </p:cNvPr>
          <p:cNvSpPr txBox="1">
            <a:spLocks/>
          </p:cNvSpPr>
          <p:nvPr/>
        </p:nvSpPr>
        <p:spPr>
          <a:xfrm>
            <a:off x="903596" y="292055"/>
            <a:ext cx="8492334" cy="113684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just"/>
            <a:r>
              <a:rPr lang="ru-RU" sz="2000" dirty="0">
                <a:latin typeface="+mn-lt"/>
                <a:cs typeface="Times New Roman" panose="02020603050405020304" pitchFamily="18" charset="0"/>
              </a:rPr>
              <a:t>2. Мизантропические организации и течения как элементы деструктивной идеологии </a:t>
            </a:r>
            <a:r>
              <a:rPr lang="ru-RU" sz="2000" dirty="0" smtClean="0">
                <a:latin typeface="+mn-lt"/>
                <a:cs typeface="Times New Roman" panose="02020603050405020304" pitchFamily="18" charset="0"/>
              </a:rPr>
              <a:t>и  </a:t>
            </a:r>
            <a:r>
              <a:rPr lang="ru-RU" sz="2000" dirty="0">
                <a:latin typeface="+mn-lt"/>
                <a:cs typeface="Times New Roman" panose="02020603050405020304" pitchFamily="18" charset="0"/>
              </a:rPr>
              <a:t>оружие Запада против России. </a:t>
            </a:r>
          </a:p>
        </p:txBody>
      </p:sp>
    </p:spTree>
    <p:extLst>
      <p:ext uri="{BB962C8B-B14F-4D97-AF65-F5344CB8AC3E}">
        <p14:creationId xmlns:p14="http://schemas.microsoft.com/office/powerpoint/2010/main" val="3626198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19</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900113" y="2875258"/>
            <a:ext cx="4800891" cy="3335785"/>
          </a:xfrm>
          <a:prstGeom prst="rect">
            <a:avLst/>
          </a:prstGeom>
          <a:noFill/>
        </p:spPr>
        <p:txBody>
          <a:bodyPr wrap="square" rtlCol="0">
            <a:spAutoFit/>
          </a:bodyPr>
          <a:lstStyle/>
          <a:p>
            <a:pPr indent="450000" algn="just"/>
            <a:r>
              <a:rPr lang="ru-RU" sz="1700" dirty="0"/>
              <a:t>Верховный Суд Российской Федерации 2 февраля 2022 года рассмотрел административное исковое заявление Генерального прокурора Российской Федерации о признании «Колумбайна» террористической организацией.</a:t>
            </a:r>
          </a:p>
          <a:p>
            <a:pPr indent="450000" algn="just"/>
            <a:endParaRPr lang="ru-RU" sz="1700" dirty="0"/>
          </a:p>
          <a:p>
            <a:pPr indent="450000" algn="just"/>
            <a:r>
              <a:rPr lang="ru-RU" sz="1700" dirty="0"/>
              <a:t>Требования прокуратуры удовлетворены в полном объеме, деятельность «Колумбайна» запрещена на территории Российской Федерации.</a:t>
            </a:r>
          </a:p>
          <a:p>
            <a:pPr algn="just">
              <a:lnSpc>
                <a:spcPct val="150000"/>
              </a:lnSpc>
            </a:pPr>
            <a:endParaRPr lang="ru-RU"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EBBD0FD1-51C0-4837-A1F9-93398105F16A}"/>
              </a:ext>
            </a:extLst>
          </p:cNvPr>
          <p:cNvSpPr txBox="1">
            <a:spLocks/>
          </p:cNvSpPr>
          <p:nvPr/>
        </p:nvSpPr>
        <p:spPr>
          <a:xfrm>
            <a:off x="900112" y="292054"/>
            <a:ext cx="8495817" cy="1132299"/>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just"/>
            <a:r>
              <a:rPr lang="ru-RU" sz="2000" dirty="0">
                <a:latin typeface="+mn-lt"/>
                <a:cs typeface="Times New Roman" panose="02020603050405020304" pitchFamily="18" charset="0"/>
              </a:rPr>
              <a:t>2. Мизантропические организации и течения как элементы деструктивной идеологии и  оружие Запада против России.  </a:t>
            </a:r>
          </a:p>
        </p:txBody>
      </p:sp>
      <p:pic>
        <p:nvPicPr>
          <p:cNvPr id="2050" name="Picture 2">
            <a:extLst>
              <a:ext uri="{FF2B5EF4-FFF2-40B4-BE49-F238E27FC236}">
                <a16:creationId xmlns:a16="http://schemas.microsoft.com/office/drawing/2014/main" id="{0F7325CA-C328-4633-BA15-6EC002240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7271" y="2929810"/>
            <a:ext cx="6219479" cy="33357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904DC2-CB1A-4AD2-940B-18D02FFF6FEA}"/>
              </a:ext>
            </a:extLst>
          </p:cNvPr>
          <p:cNvSpPr txBox="1"/>
          <p:nvPr/>
        </p:nvSpPr>
        <p:spPr>
          <a:xfrm>
            <a:off x="900112" y="1361413"/>
            <a:ext cx="11196637" cy="1504514"/>
          </a:xfrm>
          <a:prstGeom prst="rect">
            <a:avLst/>
          </a:prstGeom>
          <a:noFill/>
        </p:spPr>
        <p:txBody>
          <a:bodyPr wrap="square" rtlCol="0">
            <a:spAutoFit/>
          </a:bodyPr>
          <a:lstStyle/>
          <a:p>
            <a:pPr indent="450000" algn="just"/>
            <a:r>
              <a:rPr lang="ru-RU" sz="1700" dirty="0">
                <a:effectLst/>
                <a:ea typeface="Calibri" panose="020F0502020204030204" pitchFamily="34" charset="0"/>
              </a:rPr>
              <a:t>Несколько лет феномен «Колумбайн» был типичен только для США. Впоследствии он стал распространяться в Западной Европе – Германия, Великобритания, Швеция, Финляндия. </a:t>
            </a:r>
          </a:p>
          <a:p>
            <a:pPr indent="450000" algn="just"/>
            <a:endParaRPr lang="ru-RU" sz="1700" dirty="0">
              <a:effectLst/>
              <a:ea typeface="Calibri" panose="020F0502020204030204" pitchFamily="34" charset="0"/>
            </a:endParaRPr>
          </a:p>
          <a:p>
            <a:pPr indent="450000" algn="just"/>
            <a:r>
              <a:rPr lang="ru-RU" sz="1700" dirty="0">
                <a:cs typeface="Times New Roman" panose="02020603050405020304" pitchFamily="18" charset="0"/>
              </a:rPr>
              <a:t>В России о стрельбе в школе (</a:t>
            </a:r>
            <a:r>
              <a:rPr lang="ru-RU" sz="1700" dirty="0" err="1">
                <a:cs typeface="Times New Roman" panose="02020603050405020304" pitchFamily="18" charset="0"/>
              </a:rPr>
              <a:t>скулшуттинге</a:t>
            </a:r>
            <a:r>
              <a:rPr lang="ru-RU" sz="1700" dirty="0">
                <a:cs typeface="Times New Roman" panose="02020603050405020304" pitchFamily="18" charset="0"/>
              </a:rPr>
              <a:t>) впервые заговорили в 2014 году.</a:t>
            </a:r>
          </a:p>
          <a:p>
            <a:pPr algn="just">
              <a:lnSpc>
                <a:spcPct val="150000"/>
              </a:lnSpc>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88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F747-EE1C-154E-B217-72E85D8A7506}"/>
              </a:ext>
            </a:extLst>
          </p:cNvPr>
          <p:cNvSpPr>
            <a:spLocks noGrp="1"/>
          </p:cNvSpPr>
          <p:nvPr>
            <p:ph type="title"/>
          </p:nvPr>
        </p:nvSpPr>
        <p:spPr>
          <a:xfrm>
            <a:off x="918662" y="273393"/>
            <a:ext cx="11267118" cy="714358"/>
          </a:xfrm>
        </p:spPr>
        <p:txBody>
          <a:bodyPr anchor="t" anchorCtr="0"/>
          <a:lstStyle/>
          <a:p>
            <a:r>
              <a:rPr lang="ru-RU" sz="2700" dirty="0">
                <a:latin typeface="+mn-lt"/>
                <a:cs typeface="Times New Roman" panose="02020603050405020304" pitchFamily="18" charset="0"/>
              </a:rPr>
              <a:t>1. Запад и Украина, как субъекты «проекта анти-Россия»</a:t>
            </a:r>
          </a:p>
        </p:txBody>
      </p:sp>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2</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900113" y="1444133"/>
            <a:ext cx="5431891" cy="2862322"/>
          </a:xfrm>
          <a:prstGeom prst="rect">
            <a:avLst/>
          </a:prstGeom>
          <a:noFill/>
        </p:spPr>
        <p:txBody>
          <a:bodyPr wrap="square" rtlCol="0">
            <a:spAutoFit/>
          </a:bodyPr>
          <a:lstStyle/>
          <a:p>
            <a:r>
              <a:rPr lang="ru-RU" dirty="0">
                <a:cs typeface="Times New Roman" panose="02020603050405020304" pitchFamily="18" charset="0"/>
              </a:rPr>
              <a:t>В 2015 году Указом Президента Российской Федерации от 31.12.2015 № 683 была утверждена Стратегия национальной безопасности Российской Федерации.</a:t>
            </a:r>
          </a:p>
          <a:p>
            <a:endParaRPr lang="ru-RU" dirty="0">
              <a:effectLst/>
              <a:ea typeface="Calibri" panose="020F0502020204030204" pitchFamily="34" charset="0"/>
              <a:cs typeface="Times New Roman" panose="02020603050405020304" pitchFamily="18" charset="0"/>
            </a:endParaRPr>
          </a:p>
          <a:p>
            <a:r>
              <a:rPr lang="ru-RU" dirty="0">
                <a:effectLst/>
                <a:ea typeface="Calibri" panose="020F0502020204030204" pitchFamily="34" charset="0"/>
                <a:cs typeface="Times New Roman" panose="02020603050405020304" pitchFamily="18" charset="0"/>
              </a:rPr>
              <a:t>В этом документе впервые на официальном уровне был употреблен термин «Запад» и дана оценка его деятельности по отношению к России.</a:t>
            </a:r>
          </a:p>
          <a:p>
            <a:endParaRPr lang="ru-RU" dirty="0">
              <a:latin typeface="Times New Roman" panose="02020603050405020304" pitchFamily="18" charset="0"/>
              <a:cs typeface="Times New Roman" panose="02020603050405020304" pitchFamily="18" charset="0"/>
            </a:endParaRPr>
          </a:p>
        </p:txBody>
      </p:sp>
      <p:grpSp>
        <p:nvGrpSpPr>
          <p:cNvPr id="14" name="Группа 13">
            <a:extLst>
              <a:ext uri="{FF2B5EF4-FFF2-40B4-BE49-F238E27FC236}">
                <a16:creationId xmlns:a16="http://schemas.microsoft.com/office/drawing/2014/main" id="{9E47DCA9-066C-4CC7-BA13-4B182AD41CF8}"/>
              </a:ext>
            </a:extLst>
          </p:cNvPr>
          <p:cNvGrpSpPr/>
          <p:nvPr/>
        </p:nvGrpSpPr>
        <p:grpSpPr>
          <a:xfrm>
            <a:off x="7909871" y="818253"/>
            <a:ext cx="3958669" cy="5804972"/>
            <a:chOff x="165463" y="809626"/>
            <a:chExt cx="3445484" cy="5491162"/>
          </a:xfrm>
        </p:grpSpPr>
        <p:pic>
          <p:nvPicPr>
            <p:cNvPr id="15" name="Рисунок 14">
              <a:extLst>
                <a:ext uri="{FF2B5EF4-FFF2-40B4-BE49-F238E27FC236}">
                  <a16:creationId xmlns:a16="http://schemas.microsoft.com/office/drawing/2014/main" id="{07B1E4F4-2DEC-421F-B9DE-77926D9575F4}"/>
                </a:ext>
              </a:extLst>
            </p:cNvPr>
            <p:cNvPicPr>
              <a:picLocks noChangeAspect="1"/>
            </p:cNvPicPr>
            <p:nvPr/>
          </p:nvPicPr>
          <p:blipFill>
            <a:blip r:embed="rId2"/>
            <a:stretch>
              <a:fillRect/>
            </a:stretch>
          </p:blipFill>
          <p:spPr>
            <a:xfrm>
              <a:off x="224223" y="921159"/>
              <a:ext cx="3327964" cy="5268096"/>
            </a:xfrm>
            <a:prstGeom prst="rect">
              <a:avLst/>
            </a:prstGeom>
          </p:spPr>
        </p:pic>
        <p:sp>
          <p:nvSpPr>
            <p:cNvPr id="16" name="Прямоугольник 15">
              <a:extLst>
                <a:ext uri="{FF2B5EF4-FFF2-40B4-BE49-F238E27FC236}">
                  <a16:creationId xmlns:a16="http://schemas.microsoft.com/office/drawing/2014/main" id="{6631F26C-DE2F-4512-8FD8-5380D059BD01}"/>
                </a:ext>
              </a:extLst>
            </p:cNvPr>
            <p:cNvSpPr/>
            <p:nvPr/>
          </p:nvSpPr>
          <p:spPr>
            <a:xfrm>
              <a:off x="165463" y="809626"/>
              <a:ext cx="3445484" cy="54911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86307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20</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1081454" y="2813537"/>
            <a:ext cx="4890138" cy="3754874"/>
          </a:xfrm>
          <a:prstGeom prst="rect">
            <a:avLst/>
          </a:prstGeom>
          <a:noFill/>
        </p:spPr>
        <p:txBody>
          <a:bodyPr wrap="square" rtlCol="0">
            <a:spAutoFit/>
          </a:bodyPr>
          <a:lstStyle/>
          <a:p>
            <a:pPr indent="450000" algn="just"/>
            <a:endParaRPr lang="ru-RU" sz="1700" dirty="0"/>
          </a:p>
          <a:p>
            <a:pPr indent="450000" algn="just"/>
            <a:r>
              <a:rPr lang="ru-RU" sz="1700" dirty="0" smtClean="0"/>
              <a:t> Деятельность </a:t>
            </a:r>
            <a:r>
              <a:rPr lang="ru-RU" sz="1700" dirty="0"/>
              <a:t>широко развитой структуры «</a:t>
            </a:r>
            <a:r>
              <a:rPr lang="ru-RU" sz="1700" dirty="0" err="1"/>
              <a:t>Колумбайна</a:t>
            </a:r>
            <a:r>
              <a:rPr lang="ru-RU" sz="1700" dirty="0"/>
              <a:t>» координируется </a:t>
            </a:r>
            <a:r>
              <a:rPr lang="ru-RU" sz="1700" dirty="0" smtClean="0"/>
              <a:t>через «Интернет». В социальных </a:t>
            </a:r>
            <a:r>
              <a:rPr lang="ru-RU" sz="1700" dirty="0"/>
              <a:t>сетях создаются тематические группы </a:t>
            </a:r>
            <a:r>
              <a:rPr lang="ru-RU" sz="1700" dirty="0" smtClean="0"/>
              <a:t>«</a:t>
            </a:r>
            <a:r>
              <a:rPr lang="ru-RU" sz="1700" dirty="0" err="1"/>
              <a:t>Скулшутинга</a:t>
            </a:r>
            <a:r>
              <a:rPr lang="ru-RU" sz="1700" dirty="0" smtClean="0"/>
              <a:t>», осуществляется психологическая </a:t>
            </a:r>
            <a:r>
              <a:rPr lang="ru-RU" sz="1700" dirty="0"/>
              <a:t>обработка по снятию у молодежи и подростков морального запрета на применение насилия и совершение убийств</a:t>
            </a:r>
            <a:r>
              <a:rPr lang="ru-RU" sz="1700" dirty="0" smtClean="0"/>
              <a:t>. Под </a:t>
            </a:r>
            <a:r>
              <a:rPr lang="ru-RU" sz="1700" dirty="0"/>
              <a:t>воздействием насильственной идеологии «</a:t>
            </a:r>
            <a:r>
              <a:rPr lang="ru-RU" sz="1700" dirty="0" err="1"/>
              <a:t>Колумбайна</a:t>
            </a:r>
            <a:r>
              <a:rPr lang="ru-RU" sz="1700" dirty="0"/>
              <a:t>», </a:t>
            </a:r>
            <a:r>
              <a:rPr lang="ru-RU" sz="1700" dirty="0" smtClean="0"/>
              <a:t>его </a:t>
            </a:r>
            <a:r>
              <a:rPr lang="ru-RU" sz="1700" dirty="0"/>
              <a:t>участниками совершаются резонансные преступления террористической и общеуголовной направленности.</a:t>
            </a:r>
          </a:p>
        </p:txBody>
      </p:sp>
      <p:sp>
        <p:nvSpPr>
          <p:cNvPr id="6" name="Title 1">
            <a:extLst>
              <a:ext uri="{FF2B5EF4-FFF2-40B4-BE49-F238E27FC236}">
                <a16:creationId xmlns:a16="http://schemas.microsoft.com/office/drawing/2014/main" id="{EBBD0FD1-51C0-4837-A1F9-93398105F16A}"/>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smtClean="0">
                <a:latin typeface="+mn-lt"/>
                <a:cs typeface="Times New Roman" panose="02020603050405020304" pitchFamily="18" charset="0"/>
              </a:rPr>
              <a:t>2. Мизантропические </a:t>
            </a:r>
            <a:r>
              <a:rPr lang="ru-RU" sz="2000" dirty="0">
                <a:latin typeface="+mn-lt"/>
                <a:cs typeface="Times New Roman" panose="02020603050405020304" pitchFamily="18" charset="0"/>
              </a:rPr>
              <a:t>организации и течения как элементы деструктивной идеологии и  оружие Запада против России</a:t>
            </a:r>
            <a:r>
              <a:rPr lang="ru-RU" sz="2700" dirty="0">
                <a:latin typeface="+mn-lt"/>
                <a:cs typeface="Times New Roman" panose="02020603050405020304" pitchFamily="18" charset="0"/>
              </a:rPr>
              <a:t>. </a:t>
            </a:r>
          </a:p>
          <a:p>
            <a:endParaRPr lang="ru-RU" sz="2700" dirty="0">
              <a:latin typeface="+mn-lt"/>
              <a:cs typeface="Times New Roman" panose="02020603050405020304" pitchFamily="18" charset="0"/>
            </a:endParaRPr>
          </a:p>
        </p:txBody>
      </p:sp>
      <p:sp>
        <p:nvSpPr>
          <p:cNvPr id="7" name="TextBox 6">
            <a:extLst>
              <a:ext uri="{FF2B5EF4-FFF2-40B4-BE49-F238E27FC236}">
                <a16:creationId xmlns:a16="http://schemas.microsoft.com/office/drawing/2014/main" id="{B7904DC2-CB1A-4AD2-940B-18D02FFF6FEA}"/>
              </a:ext>
            </a:extLst>
          </p:cNvPr>
          <p:cNvSpPr txBox="1"/>
          <p:nvPr/>
        </p:nvSpPr>
        <p:spPr>
          <a:xfrm>
            <a:off x="903595" y="1005464"/>
            <a:ext cx="10807044" cy="1923604"/>
          </a:xfrm>
          <a:prstGeom prst="rect">
            <a:avLst/>
          </a:prstGeom>
          <a:noFill/>
        </p:spPr>
        <p:txBody>
          <a:bodyPr wrap="square" rtlCol="0">
            <a:spAutoFit/>
          </a:bodyPr>
          <a:lstStyle/>
          <a:p>
            <a:pPr indent="450000" algn="just"/>
            <a:r>
              <a:rPr lang="ru-RU" sz="1700" dirty="0">
                <a:ea typeface="Calibri" panose="020F0502020204030204" pitchFamily="34" charset="0"/>
              </a:rPr>
              <a:t>Как установлено прокуратурой и подтверждено в судебном заседании, названная террористическая организация основана на идеологии насилия и преследует цели массовой гибели людей, устрашения населения и дестабилизации обстановки в стране путем реализации масштабных насильственных </a:t>
            </a:r>
            <a:r>
              <a:rPr lang="ru-RU" sz="1700" dirty="0" smtClean="0">
                <a:ea typeface="Calibri" panose="020F0502020204030204" pitchFamily="34" charset="0"/>
              </a:rPr>
              <a:t>акций</a:t>
            </a:r>
            <a:r>
              <a:rPr lang="ru-RU" sz="1700" dirty="0">
                <a:ea typeface="Calibri" panose="020F0502020204030204" pitchFamily="34" charset="0"/>
              </a:rPr>
              <a:t>. Ее участники отрицают общепринятые моральные принципы и нравственные ценности, пропагандируют </a:t>
            </a:r>
            <a:r>
              <a:rPr lang="ru-RU" sz="1700" dirty="0" err="1">
                <a:ea typeface="Calibri" panose="020F0502020204030204" pitchFamily="34" charset="0"/>
              </a:rPr>
              <a:t>девиантное</a:t>
            </a:r>
            <a:r>
              <a:rPr lang="ru-RU" sz="1700" dirty="0">
                <a:ea typeface="Calibri" panose="020F0502020204030204" pitchFamily="34" charset="0"/>
              </a:rPr>
              <a:t> поведение, суицид и насилие как норму жизни и способ достижения своих целей. </a:t>
            </a:r>
            <a:endParaRPr lang="ru-RU" sz="1700" dirty="0" smtClean="0">
              <a:ea typeface="Calibri" panose="020F0502020204030204" pitchFamily="34" charset="0"/>
            </a:endParaRPr>
          </a:p>
          <a:p>
            <a:pPr indent="450000" algn="just"/>
            <a:endParaRPr lang="ru-RU" sz="1700" dirty="0">
              <a:ea typeface="Calibri" panose="020F0502020204030204" pitchFamily="34" charset="0"/>
            </a:endParaRPr>
          </a:p>
        </p:txBody>
      </p:sp>
      <p:pic>
        <p:nvPicPr>
          <p:cNvPr id="8" name="Picture 2">
            <a:extLst>
              <a:ext uri="{FF2B5EF4-FFF2-40B4-BE49-F238E27FC236}">
                <a16:creationId xmlns:a16="http://schemas.microsoft.com/office/drawing/2014/main" id="{98872EE5-5BAE-4CA2-A1F5-A143320B3A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51" b="3681"/>
          <a:stretch/>
        </p:blipFill>
        <p:spPr bwMode="auto">
          <a:xfrm>
            <a:off x="6973558" y="2928118"/>
            <a:ext cx="5835908" cy="375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128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21</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37286" y="1306287"/>
            <a:ext cx="11259464" cy="4716676"/>
          </a:xfrm>
          <a:prstGeom prst="rect">
            <a:avLst/>
          </a:prstGeom>
          <a:noFill/>
        </p:spPr>
        <p:txBody>
          <a:bodyPr wrap="square" rtlCol="0">
            <a:spAutoFit/>
          </a:bodyPr>
          <a:lstStyle/>
          <a:p>
            <a:pPr indent="450000" algn="just">
              <a:lnSpc>
                <a:spcPct val="150000"/>
              </a:lnSpc>
              <a:spcBef>
                <a:spcPts val="1200"/>
              </a:spcBef>
            </a:pPr>
            <a:r>
              <a:rPr lang="ru-RU" sz="1700" dirty="0">
                <a:ea typeface="Calibri" panose="020F0502020204030204" pitchFamily="34" charset="0"/>
              </a:rPr>
              <a:t>П</a:t>
            </a:r>
            <a:r>
              <a:rPr lang="ru-RU" sz="1700" dirty="0">
                <a:effectLst/>
                <a:ea typeface="Calibri" panose="020F0502020204030204" pitchFamily="34" charset="0"/>
              </a:rPr>
              <a:t>ричинами </a:t>
            </a:r>
            <a:r>
              <a:rPr lang="ru-RU" sz="1700" dirty="0">
                <a:ea typeface="Calibri" panose="020F0502020204030204" pitchFamily="34" charset="0"/>
              </a:rPr>
              <a:t>деструктивного</a:t>
            </a:r>
            <a:r>
              <a:rPr lang="ru-RU" sz="1700" dirty="0">
                <a:effectLst/>
                <a:ea typeface="Calibri" panose="020F0502020204030204" pitchFamily="34" charset="0"/>
              </a:rPr>
              <a:t> поведения могут быть психические заболевания, личная месть, алкоголизм и наркомания, </a:t>
            </a:r>
            <a:r>
              <a:rPr lang="ru-RU" sz="1700" dirty="0" err="1">
                <a:effectLst/>
                <a:ea typeface="Calibri" panose="020F0502020204030204" pitchFamily="34" charset="0"/>
              </a:rPr>
              <a:t>буллинг</a:t>
            </a:r>
            <a:r>
              <a:rPr lang="ru-RU" sz="1700" dirty="0">
                <a:effectLst/>
                <a:ea typeface="Calibri" panose="020F0502020204030204" pitchFamily="34" charset="0"/>
              </a:rPr>
              <a:t>, ситуации, в которых лица  по каким-то причинам не смогли достичь жизненно важных для них целей. </a:t>
            </a:r>
            <a:r>
              <a:rPr lang="ru-RU" sz="1700" dirty="0">
                <a:ea typeface="Calibri" panose="020F0502020204030204" pitchFamily="34" charset="0"/>
              </a:rPr>
              <a:t>Ч</a:t>
            </a:r>
            <a:r>
              <a:rPr lang="ru-RU" sz="1700" dirty="0">
                <a:effectLst/>
                <a:ea typeface="Calibri" panose="020F0502020204030204" pitchFamily="34" charset="0"/>
              </a:rPr>
              <a:t>то на фоне блокировки потребностей в признании, социальной поддержке и при групповом отторжения (школа, колледж, университет, двор) порождало тенденцию к агрессивным действиям.</a:t>
            </a:r>
          </a:p>
          <a:p>
            <a:pPr indent="450000" algn="just">
              <a:lnSpc>
                <a:spcPct val="150000"/>
              </a:lnSpc>
              <a:spcBef>
                <a:spcPts val="1200"/>
              </a:spcBef>
            </a:pPr>
            <a:r>
              <a:rPr lang="ru-RU" sz="1700" dirty="0">
                <a:effectLst/>
                <a:ea typeface="Calibri" panose="020F0502020204030204" pitchFamily="34" charset="0"/>
              </a:rPr>
              <a:t>Таким образом, эксцессы, связанные с «</a:t>
            </a:r>
            <a:r>
              <a:rPr lang="ru-RU" sz="1700" dirty="0" err="1">
                <a:effectLst/>
                <a:ea typeface="Calibri" panose="020F0502020204030204" pitchFamily="34" charset="0"/>
              </a:rPr>
              <a:t>Колумбайном</a:t>
            </a:r>
            <a:r>
              <a:rPr lang="ru-RU" sz="1700" dirty="0">
                <a:effectLst/>
                <a:ea typeface="Calibri" panose="020F0502020204030204" pitchFamily="34" charset="0"/>
              </a:rPr>
              <a:t>» и «</a:t>
            </a:r>
            <a:r>
              <a:rPr lang="ru-RU" sz="1700" dirty="0" err="1">
                <a:effectLst/>
                <a:ea typeface="Calibri" panose="020F0502020204030204" pitchFamily="34" charset="0"/>
              </a:rPr>
              <a:t>скулшуттингом</a:t>
            </a:r>
            <a:r>
              <a:rPr lang="ru-RU" sz="1700" dirty="0">
                <a:effectLst/>
                <a:ea typeface="Calibri" panose="020F0502020204030204" pitchFamily="34" charset="0"/>
              </a:rPr>
              <a:t>» могут иметь относительно самостоятельную природу, то </a:t>
            </a:r>
            <a:r>
              <a:rPr lang="ru-RU" sz="1700" dirty="0" smtClean="0">
                <a:effectLst/>
                <a:ea typeface="Calibri" panose="020F0502020204030204" pitchFamily="34" charset="0"/>
              </a:rPr>
              <a:t>есть возникать и проявляться без </a:t>
            </a:r>
            <a:r>
              <a:rPr lang="ru-RU" sz="1700" dirty="0">
                <a:effectLst/>
                <a:ea typeface="Calibri" panose="020F0502020204030204" pitchFamily="34" charset="0"/>
              </a:rPr>
              <a:t>участия кураторов.</a:t>
            </a:r>
          </a:p>
          <a:p>
            <a:pPr indent="450000" algn="just">
              <a:lnSpc>
                <a:spcPct val="150000"/>
              </a:lnSpc>
              <a:spcBef>
                <a:spcPts val="1200"/>
              </a:spcBef>
            </a:pPr>
            <a:r>
              <a:rPr lang="ru-RU" sz="1700" dirty="0">
                <a:effectLst/>
                <a:ea typeface="Calibri" panose="020F0502020204030204" pitchFamily="34" charset="0"/>
              </a:rPr>
              <a:t>Однако наибольшую опасность представляет искусственно навязываемое извне внедрение субкультуры «Колумбайн» в сознание наших подростков и молодежи. В этом случае причины являются лишь фоном или поводом для приобщения к деструктивной, человеконенавистнической субкультуре</a:t>
            </a:r>
            <a:r>
              <a:rPr lang="ru-RU" sz="1700" dirty="0">
                <a:ea typeface="Calibri" panose="020F0502020204030204" pitchFamily="34" charset="0"/>
              </a:rPr>
              <a:t>. </a:t>
            </a:r>
            <a:r>
              <a:rPr lang="ru-RU" sz="1700" dirty="0" smtClean="0">
                <a:ea typeface="Calibri" panose="020F0502020204030204" pitchFamily="34" charset="0"/>
              </a:rPr>
              <a:t>Сегодня </a:t>
            </a:r>
            <a:r>
              <a:rPr lang="ru-RU" sz="1700" dirty="0">
                <a:ea typeface="Calibri" panose="020F0502020204030204" pitchFamily="34" charset="0"/>
              </a:rPr>
              <a:t>«</a:t>
            </a:r>
            <a:r>
              <a:rPr lang="ru-RU" sz="1700" dirty="0" err="1" smtClean="0">
                <a:ea typeface="Calibri" panose="020F0502020204030204" pitchFamily="34" charset="0"/>
              </a:rPr>
              <a:t>Колумбайн</a:t>
            </a:r>
            <a:r>
              <a:rPr lang="ru-RU" sz="1700" dirty="0" smtClean="0">
                <a:ea typeface="Calibri" panose="020F0502020204030204" pitchFamily="34" charset="0"/>
              </a:rPr>
              <a:t>» </a:t>
            </a:r>
            <a:r>
              <a:rPr lang="ru-RU" sz="1700" dirty="0">
                <a:ea typeface="Calibri" panose="020F0502020204030204" pitchFamily="34" charset="0"/>
              </a:rPr>
              <a:t>и «</a:t>
            </a:r>
            <a:r>
              <a:rPr lang="ru-RU" sz="1700" dirty="0" err="1" smtClean="0">
                <a:ea typeface="Calibri" panose="020F0502020204030204" pitchFamily="34" charset="0"/>
              </a:rPr>
              <a:t>скулшуттинг</a:t>
            </a:r>
            <a:r>
              <a:rPr lang="ru-RU" sz="1700" dirty="0" smtClean="0">
                <a:ea typeface="Calibri" panose="020F0502020204030204" pitchFamily="34" charset="0"/>
              </a:rPr>
              <a:t>», как и другие </a:t>
            </a:r>
            <a:r>
              <a:rPr lang="ru-RU" sz="1700" dirty="0">
                <a:ea typeface="Calibri" panose="020F0502020204030204" pitchFamily="34" charset="0"/>
              </a:rPr>
              <a:t>деструктивные молодежные движения  </a:t>
            </a:r>
            <a:r>
              <a:rPr lang="ru-RU" sz="1700" dirty="0" smtClean="0">
                <a:cs typeface="Times New Roman" panose="02020603050405020304" pitchFamily="18" charset="0"/>
              </a:rPr>
              <a:t>координируются </a:t>
            </a:r>
            <a:r>
              <a:rPr lang="ru-RU" sz="1700" dirty="0">
                <a:cs typeface="Times New Roman" panose="02020603050405020304" pitchFamily="18" charset="0"/>
              </a:rPr>
              <a:t>с территории Украины, в целом </a:t>
            </a:r>
            <a:r>
              <a:rPr lang="ru-RU" sz="1700" dirty="0" smtClean="0">
                <a:cs typeface="Times New Roman" panose="02020603050405020304" pitchFamily="18" charset="0"/>
              </a:rPr>
              <a:t>же координация осуществляется из стран Запада».</a:t>
            </a:r>
            <a:endParaRPr lang="ru-RU" sz="1700" dirty="0">
              <a:cs typeface="Times New Roman" panose="02020603050405020304" pitchFamily="18" charset="0"/>
            </a:endParaRPr>
          </a:p>
        </p:txBody>
      </p:sp>
      <p:sp>
        <p:nvSpPr>
          <p:cNvPr id="6" name="Title 1">
            <a:extLst>
              <a:ext uri="{FF2B5EF4-FFF2-40B4-BE49-F238E27FC236}">
                <a16:creationId xmlns:a16="http://schemas.microsoft.com/office/drawing/2014/main" id="{46DF183F-61E7-4B6A-8E1D-A45602C70022}"/>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just"/>
            <a:r>
              <a:rPr lang="ru-RU" sz="2000" dirty="0" smtClean="0">
                <a:latin typeface="+mn-lt"/>
                <a:cs typeface="Times New Roman" panose="02020603050405020304" pitchFamily="18" charset="0"/>
              </a:rPr>
              <a:t> 2. Мизантропические </a:t>
            </a:r>
            <a:r>
              <a:rPr lang="ru-RU" sz="2000" dirty="0">
                <a:latin typeface="+mn-lt"/>
                <a:cs typeface="Times New Roman" panose="02020603050405020304" pitchFamily="18" charset="0"/>
              </a:rPr>
              <a:t>организации и течения как элементы деструктивной идеологии и  оружие Запада против России. </a:t>
            </a:r>
          </a:p>
          <a:p>
            <a:pPr algn="just"/>
            <a:r>
              <a:rPr lang="ru-RU" sz="2000" dirty="0" smtClean="0">
                <a:latin typeface="+mn-lt"/>
                <a:cs typeface="Times New Roman" panose="02020603050405020304" pitchFamily="18" charset="0"/>
              </a:rPr>
              <a:t>    </a:t>
            </a:r>
            <a:endParaRPr lang="ru-RU" sz="2000" dirty="0">
              <a:latin typeface="+mn-lt"/>
              <a:cs typeface="Times New Roman" panose="02020603050405020304" pitchFamily="18" charset="0"/>
            </a:endParaRPr>
          </a:p>
        </p:txBody>
      </p:sp>
    </p:spTree>
    <p:extLst>
      <p:ext uri="{BB962C8B-B14F-4D97-AF65-F5344CB8AC3E}">
        <p14:creationId xmlns:p14="http://schemas.microsoft.com/office/powerpoint/2010/main" val="1366846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22</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19126" y="1071730"/>
            <a:ext cx="6256429" cy="3669338"/>
          </a:xfrm>
          <a:prstGeom prst="rect">
            <a:avLst/>
          </a:prstGeom>
          <a:noFill/>
        </p:spPr>
        <p:txBody>
          <a:bodyPr wrap="square" rtlCol="0">
            <a:spAutoFit/>
          </a:bodyPr>
          <a:lstStyle/>
          <a:p>
            <a:pPr algn="just">
              <a:lnSpc>
                <a:spcPct val="150000"/>
              </a:lnSpc>
            </a:pPr>
            <a:r>
              <a:rPr lang="ru-RU" b="1" dirty="0">
                <a:solidFill>
                  <a:srgbClr val="A30236"/>
                </a:solidFill>
              </a:rPr>
              <a:t>По мнению вице-президента Российской </a:t>
            </a:r>
            <a:r>
              <a:rPr lang="ru-RU" b="1" dirty="0">
                <a:solidFill>
                  <a:srgbClr val="A30236"/>
                </a:solidFill>
                <a:effectLst/>
                <a:ea typeface="Calibri" panose="020F0502020204030204" pitchFamily="34" charset="0"/>
              </a:rPr>
              <a:t>криминологической ассоциации Игоря Сундиева:</a:t>
            </a:r>
          </a:p>
          <a:p>
            <a:pPr algn="just"/>
            <a:endParaRPr lang="ru-RU" sz="1650" dirty="0">
              <a:effectLst/>
              <a:ea typeface="Calibri" panose="020F0502020204030204" pitchFamily="34" charset="0"/>
            </a:endParaRPr>
          </a:p>
          <a:p>
            <a:pPr indent="450000" algn="just">
              <a:lnSpc>
                <a:spcPct val="150000"/>
              </a:lnSpc>
            </a:pPr>
            <a:r>
              <a:rPr lang="ru-RU" sz="1650" dirty="0">
                <a:cs typeface="Times New Roman" panose="02020603050405020304" pitchFamily="18" charset="0"/>
              </a:rPr>
              <a:t>«С</a:t>
            </a:r>
            <a:r>
              <a:rPr lang="ru-RU" sz="1650" dirty="0">
                <a:effectLst/>
                <a:ea typeface="Calibri" panose="020F0502020204030204" pitchFamily="34" charset="0"/>
              </a:rPr>
              <a:t>егодня мы имеем дело не просто с проявлениями «Колумбайна», а с качественно новой его формой. </a:t>
            </a:r>
            <a:endParaRPr lang="ru-RU" sz="1650" dirty="0">
              <a:ea typeface="Calibri" panose="020F0502020204030204" pitchFamily="34" charset="0"/>
            </a:endParaRPr>
          </a:p>
          <a:p>
            <a:pPr indent="450000" algn="just">
              <a:lnSpc>
                <a:spcPct val="150000"/>
              </a:lnSpc>
            </a:pPr>
            <a:r>
              <a:rPr lang="ru-RU" sz="1650" dirty="0" err="1">
                <a:effectLst/>
                <a:ea typeface="Calibri" panose="020F0502020204030204" pitchFamily="34" charset="0"/>
              </a:rPr>
              <a:t>Скулшутинг</a:t>
            </a:r>
            <a:r>
              <a:rPr lang="ru-RU" sz="1650" dirty="0">
                <a:effectLst/>
                <a:ea typeface="Calibri" panose="020F0502020204030204" pitchFamily="34" charset="0"/>
              </a:rPr>
              <a:t> – международное сетевое движение, оно развивается и достаточно мощно представлено в России»</a:t>
            </a:r>
          </a:p>
          <a:p>
            <a:pPr indent="450000" algn="just"/>
            <a:endParaRPr lang="ru-RU" sz="1650" dirty="0">
              <a:effectLst/>
              <a:ea typeface="Calibri" panose="020F0502020204030204" pitchFamily="34" charset="0"/>
            </a:endParaRPr>
          </a:p>
          <a:p>
            <a:pPr indent="450000" algn="just">
              <a:lnSpc>
                <a:spcPct val="150000"/>
              </a:lnSpc>
            </a:pPr>
            <a:r>
              <a:rPr lang="ru-RU" sz="1650" dirty="0">
                <a:effectLst/>
                <a:ea typeface="Calibri" panose="020F0502020204030204" pitchFamily="34" charset="0"/>
              </a:rPr>
              <a:t>«Здесь я хотел бы обратить внимание еще на одну очень важную деталь. Когда начинается рассказ о стрелках и </a:t>
            </a:r>
          </a:p>
        </p:txBody>
      </p:sp>
      <p:pic>
        <p:nvPicPr>
          <p:cNvPr id="1026" name="Picture 2">
            <a:extLst>
              <a:ext uri="{FF2B5EF4-FFF2-40B4-BE49-F238E27FC236}">
                <a16:creationId xmlns:a16="http://schemas.microsoft.com/office/drawing/2014/main" id="{29E4DB9C-59C9-4A2E-87B5-BF4981B3B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56" r="2852"/>
          <a:stretch/>
        </p:blipFill>
        <p:spPr bwMode="auto">
          <a:xfrm>
            <a:off x="7075555" y="1147665"/>
            <a:ext cx="5021195" cy="34635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ED3F09-C248-4DC5-B939-15537E87B62C}"/>
              </a:ext>
            </a:extLst>
          </p:cNvPr>
          <p:cNvSpPr txBox="1"/>
          <p:nvPr/>
        </p:nvSpPr>
        <p:spPr>
          <a:xfrm>
            <a:off x="819126" y="4611204"/>
            <a:ext cx="11662321" cy="1940916"/>
          </a:xfrm>
          <a:prstGeom prst="rect">
            <a:avLst/>
          </a:prstGeom>
          <a:noFill/>
        </p:spPr>
        <p:txBody>
          <a:bodyPr wrap="square" rtlCol="0">
            <a:spAutoFit/>
          </a:bodyPr>
          <a:lstStyle/>
          <a:p>
            <a:pPr algn="just">
              <a:lnSpc>
                <a:spcPct val="150000"/>
              </a:lnSpc>
            </a:pPr>
            <a:r>
              <a:rPr lang="ru-RU" sz="1650" dirty="0">
                <a:effectLst/>
                <a:ea typeface="Calibri" panose="020F0502020204030204" pitchFamily="34" charset="0"/>
              </a:rPr>
              <a:t>за рубежом, и у нас,</a:t>
            </a:r>
            <a:r>
              <a:rPr lang="ru-RU" sz="1650" dirty="0">
                <a:ea typeface="Calibri" panose="020F0502020204030204" pitchFamily="34" charset="0"/>
              </a:rPr>
              <a:t> говорят – </a:t>
            </a:r>
            <a:r>
              <a:rPr lang="ru-RU" sz="1650" dirty="0">
                <a:effectLst/>
                <a:ea typeface="Calibri" panose="020F0502020204030204" pitchFamily="34" charset="0"/>
              </a:rPr>
              <a:t>нападающие были очень тихими, очень спокойными парнями. Не то чтобы забитыми, нет, но они были абсолютно индифферентными в своем классе или в группе. У них не было ни врагов, ни друзей. Вся их личная жизнь была в Сети. А если посмотреть сетевые материалы, то там страсти бушуют нешуточные. И там предлагается масса способов, как можно убить».</a:t>
            </a:r>
            <a:endParaRPr lang="ru-RU" sz="1650" dirty="0">
              <a:cs typeface="Times New Roman" panose="02020603050405020304" pitchFamily="18" charset="0"/>
            </a:endParaRPr>
          </a:p>
          <a:p>
            <a:pPr algn="just">
              <a:lnSpc>
                <a:spcPct val="150000"/>
              </a:lnSpc>
            </a:pPr>
            <a:endParaRPr lang="ru-RU" sz="1600" dirty="0">
              <a:effectLst/>
              <a:latin typeface="Times New Roman" panose="02020603050405020304" pitchFamily="18" charset="0"/>
              <a:ea typeface="Calibri" panose="020F0502020204030204" pitchFamily="34" charset="0"/>
            </a:endParaRPr>
          </a:p>
        </p:txBody>
      </p:sp>
      <p:sp>
        <p:nvSpPr>
          <p:cNvPr id="7" name="Title 1">
            <a:extLst>
              <a:ext uri="{FF2B5EF4-FFF2-40B4-BE49-F238E27FC236}">
                <a16:creationId xmlns:a16="http://schemas.microsoft.com/office/drawing/2014/main" id="{78924948-98A7-4C85-9E46-EFDC86A15AA7}"/>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a:latin typeface="+mn-lt"/>
                <a:cs typeface="Times New Roman" panose="02020603050405020304" pitchFamily="18" charset="0"/>
              </a:rPr>
              <a:t>2. Мизантропические организации и течения как элементы деструктивной идеологии и  оружие Запада против России. </a:t>
            </a:r>
          </a:p>
          <a:p>
            <a:r>
              <a:rPr lang="ru-RU" sz="2000" dirty="0">
                <a:latin typeface="+mn-lt"/>
                <a:cs typeface="Times New Roman" panose="02020603050405020304" pitchFamily="18" charset="0"/>
              </a:rPr>
              <a:t>  </a:t>
            </a:r>
          </a:p>
        </p:txBody>
      </p:sp>
    </p:spTree>
    <p:extLst>
      <p:ext uri="{BB962C8B-B14F-4D97-AF65-F5344CB8AC3E}">
        <p14:creationId xmlns:p14="http://schemas.microsoft.com/office/powerpoint/2010/main" val="668559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23</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27955" y="1261735"/>
            <a:ext cx="11693728" cy="4524315"/>
          </a:xfrm>
          <a:prstGeom prst="rect">
            <a:avLst/>
          </a:prstGeom>
          <a:noFill/>
        </p:spPr>
        <p:txBody>
          <a:bodyPr wrap="square" rtlCol="0">
            <a:spAutoFit/>
          </a:bodyPr>
          <a:lstStyle/>
          <a:p>
            <a:pPr algn="just">
              <a:lnSpc>
                <a:spcPct val="150000"/>
              </a:lnSpc>
            </a:pPr>
            <a:r>
              <a:rPr lang="ru-RU" sz="1600" dirty="0"/>
              <a:t>По</a:t>
            </a:r>
            <a:r>
              <a:rPr lang="ru-RU" sz="1600" dirty="0">
                <a:effectLst/>
                <a:ea typeface="Calibri" panose="020F0502020204030204" pitchFamily="34" charset="0"/>
              </a:rPr>
              <a:t> мнению И.Ю. Сундиева, ситуация вовлечения в деструктивные организации может выглядеть следующим образом: </a:t>
            </a:r>
          </a:p>
          <a:p>
            <a:pPr indent="450000" algn="just">
              <a:lnSpc>
                <a:spcPct val="150000"/>
              </a:lnSpc>
              <a:buFont typeface="Arial" panose="020B0604020202020204" pitchFamily="34" charset="0"/>
              <a:buChar char="•"/>
            </a:pPr>
            <a:r>
              <a:rPr lang="ru-RU" sz="1600" dirty="0">
                <a:ea typeface="Calibri" panose="020F0502020204030204" pitchFamily="34" charset="0"/>
              </a:rPr>
              <a:t>Че</a:t>
            </a:r>
            <a:r>
              <a:rPr lang="ru-RU" sz="1600" dirty="0">
                <a:effectLst/>
                <a:ea typeface="Calibri" panose="020F0502020204030204" pitchFamily="34" charset="0"/>
              </a:rPr>
              <a:t>ловек пришел на сайт или форум. За ним наблюдают, как часто он фиксируется в Сети, насколько активен. Есть простые способы, как это выяснить. </a:t>
            </a:r>
          </a:p>
          <a:p>
            <a:pPr indent="450000" algn="just">
              <a:lnSpc>
                <a:spcPct val="150000"/>
              </a:lnSpc>
              <a:buFont typeface="Arial" panose="020B0604020202020204" pitchFamily="34" charset="0"/>
              <a:buChar char="•"/>
            </a:pPr>
            <a:r>
              <a:rPr lang="ru-RU" sz="1600" dirty="0">
                <a:effectLst/>
                <a:ea typeface="Calibri" panose="020F0502020204030204" pitchFamily="34" charset="0"/>
              </a:rPr>
              <a:t>К вам может обращаться незнакомый человек. Он задает несколько простых вопросов. Причем по теме, которая </a:t>
            </a:r>
            <a:r>
              <a:rPr lang="ru-RU" sz="1600" dirty="0" smtClean="0">
                <a:effectLst/>
                <a:ea typeface="Calibri" panose="020F0502020204030204" pitchFamily="34" charset="0"/>
              </a:rPr>
              <a:t>обсуждается на форуме. </a:t>
            </a:r>
            <a:r>
              <a:rPr lang="ru-RU" sz="1600" dirty="0">
                <a:effectLst/>
                <a:ea typeface="Calibri" panose="020F0502020204030204" pitchFamily="34" charset="0"/>
              </a:rPr>
              <a:t>Вы на них отвечаете. А эти вопросы встроены в систему оценки личности. После нескольких сеансов такого общения о вас выстраивается личностный профиль, который говорит, какой пользователь сюда пришел просто из интереса. А какой – психически неуравновешен. Он еще не психически больной, но грань, отделяющая от болезни, очень тонкая. И срыв может привести к серьезным последствиям.</a:t>
            </a:r>
          </a:p>
          <a:p>
            <a:pPr indent="450000" algn="just">
              <a:lnSpc>
                <a:spcPct val="150000"/>
              </a:lnSpc>
              <a:buFont typeface="Arial" panose="020B0604020202020204" pitchFamily="34" charset="0"/>
              <a:buChar char="•"/>
            </a:pPr>
            <a:r>
              <a:rPr lang="ru-RU" sz="1600" dirty="0">
                <a:effectLst/>
                <a:ea typeface="Calibri" panose="020F0502020204030204" pitchFamily="34" charset="0"/>
              </a:rPr>
              <a:t>Дальше оценивается степень вашего эмоционального напряжения. Это напряжение можно ловко регулировать извне. Его можно повышать или понижать. </a:t>
            </a:r>
          </a:p>
          <a:p>
            <a:pPr indent="450000" algn="just">
              <a:lnSpc>
                <a:spcPct val="150000"/>
              </a:lnSpc>
              <a:buFont typeface="Arial" panose="020B0604020202020204" pitchFamily="34" charset="0"/>
              <a:buChar char="•"/>
            </a:pPr>
            <a:r>
              <a:rPr lang="ru-RU" sz="1600" dirty="0">
                <a:effectLst/>
                <a:ea typeface="Calibri" panose="020F0502020204030204" pitchFamily="34" charset="0"/>
              </a:rPr>
              <a:t>У кураторов этой сети появляется блок персонажей, из которых одни уже готовы к совершению акта, с другими нужно поработать. Опять-таки через Сеть их готовят и настраивают к конкретной дате, либо к конкретному месту.</a:t>
            </a:r>
          </a:p>
        </p:txBody>
      </p:sp>
      <p:sp>
        <p:nvSpPr>
          <p:cNvPr id="6" name="Title 1">
            <a:extLst>
              <a:ext uri="{FF2B5EF4-FFF2-40B4-BE49-F238E27FC236}">
                <a16:creationId xmlns:a16="http://schemas.microsoft.com/office/drawing/2014/main" id="{5826D202-152E-43A0-8A93-52CECFED5C53}"/>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smtClean="0">
                <a:latin typeface="+mn-lt"/>
                <a:cs typeface="Times New Roman" panose="02020603050405020304" pitchFamily="18" charset="0"/>
              </a:rPr>
              <a:t>2</a:t>
            </a:r>
            <a:r>
              <a:rPr lang="ru-RU" sz="2000" dirty="0">
                <a:latin typeface="+mn-lt"/>
                <a:cs typeface="Times New Roman" panose="02020603050405020304" pitchFamily="18" charset="0"/>
              </a:rPr>
              <a:t>. </a:t>
            </a:r>
            <a:r>
              <a:rPr lang="ru-RU" sz="2000" dirty="0" smtClean="0">
                <a:latin typeface="+mn-lt"/>
                <a:cs typeface="Times New Roman" panose="02020603050405020304" pitchFamily="18" charset="0"/>
              </a:rPr>
              <a:t>Мизантропические </a:t>
            </a:r>
            <a:r>
              <a:rPr lang="ru-RU" sz="2000" dirty="0">
                <a:latin typeface="+mn-lt"/>
                <a:cs typeface="Times New Roman" panose="02020603050405020304" pitchFamily="18" charset="0"/>
              </a:rPr>
              <a:t>организации и течения как элементы деструктивной идеологии и  оружие Запада против России. </a:t>
            </a:r>
          </a:p>
          <a:p>
            <a:endParaRPr lang="ru-RU" sz="2700" dirty="0">
              <a:latin typeface="+mn-lt"/>
              <a:cs typeface="Times New Roman" panose="02020603050405020304" pitchFamily="18" charset="0"/>
            </a:endParaRPr>
          </a:p>
        </p:txBody>
      </p:sp>
    </p:spTree>
    <p:extLst>
      <p:ext uri="{BB962C8B-B14F-4D97-AF65-F5344CB8AC3E}">
        <p14:creationId xmlns:p14="http://schemas.microsoft.com/office/powerpoint/2010/main" val="4164510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24</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900113" y="1283782"/>
            <a:ext cx="6255938" cy="5262979"/>
          </a:xfrm>
          <a:prstGeom prst="rect">
            <a:avLst/>
          </a:prstGeom>
          <a:noFill/>
        </p:spPr>
        <p:txBody>
          <a:bodyPr wrap="square" rtlCol="0">
            <a:spAutoFit/>
          </a:bodyPr>
          <a:lstStyle/>
          <a:p>
            <a:pPr indent="450000" algn="just">
              <a:lnSpc>
                <a:spcPct val="150000"/>
              </a:lnSpc>
              <a:spcAft>
                <a:spcPts val="0"/>
              </a:spcAft>
            </a:pPr>
            <a:r>
              <a:rPr lang="ru-RU" sz="1600" dirty="0" smtClean="0">
                <a:ea typeface="Calibri" panose="020F0502020204030204" pitchFamily="34" charset="0"/>
              </a:rPr>
              <a:t>Часто применяется тактика н</a:t>
            </a:r>
            <a:r>
              <a:rPr lang="ru-RU" sz="1600" dirty="0" smtClean="0">
                <a:effectLst/>
                <a:ea typeface="Calibri" panose="020F0502020204030204" pitchFamily="34" charset="0"/>
              </a:rPr>
              <a:t>асыщающего террора </a:t>
            </a:r>
            <a:r>
              <a:rPr lang="ru-RU" sz="1600" dirty="0">
                <a:ea typeface="Calibri" panose="020F0502020204030204" pitchFamily="34" charset="0"/>
              </a:rPr>
              <a:t>–</a:t>
            </a:r>
            <a:r>
              <a:rPr lang="ru-RU" sz="1600" dirty="0">
                <a:effectLst/>
                <a:ea typeface="Calibri" panose="020F0502020204030204" pitchFamily="34" charset="0"/>
              </a:rPr>
              <a:t> мелкие акты насилия (возможно, </a:t>
            </a:r>
            <a:r>
              <a:rPr lang="ru-RU" sz="1600" dirty="0" smtClean="0">
                <a:effectLst/>
                <a:ea typeface="Calibri" panose="020F0502020204030204" pitchFamily="34" charset="0"/>
              </a:rPr>
              <a:t>даже без </a:t>
            </a:r>
            <a:r>
              <a:rPr lang="ru-RU" sz="1600" dirty="0">
                <a:effectLst/>
                <a:ea typeface="Calibri" panose="020F0502020204030204" pitchFamily="34" charset="0"/>
              </a:rPr>
              <a:t>предъявления требований к власти) с помощью подручных средств, которые сложно отследить. </a:t>
            </a:r>
            <a:r>
              <a:rPr lang="ru-RU" sz="1600" dirty="0" smtClean="0">
                <a:effectLst/>
                <a:ea typeface="Calibri" panose="020F0502020204030204" pitchFamily="34" charset="0"/>
              </a:rPr>
              <a:t>Это могут быть протестные надписи в публичных местах, повреждения (включая поджоги) административных зданий, осквернение памятников, нападение на представителей различных (наименее защищенных) слоев общества. Причем уровень агрессии и выбор </a:t>
            </a:r>
            <a:r>
              <a:rPr lang="ru-RU" sz="1600" dirty="0">
                <a:ea typeface="Calibri" panose="020F0502020204030204" pitchFamily="34" charset="0"/>
              </a:rPr>
              <a:t>о</a:t>
            </a:r>
            <a:r>
              <a:rPr lang="ru-RU" sz="1600" dirty="0" smtClean="0">
                <a:effectLst/>
                <a:ea typeface="Calibri" panose="020F0502020204030204" pitchFamily="34" charset="0"/>
              </a:rPr>
              <a:t>бъектов регулируется кураторами. Данные </a:t>
            </a:r>
            <a:r>
              <a:rPr lang="ru-RU" sz="1600" dirty="0">
                <a:effectLst/>
                <a:ea typeface="Calibri" panose="020F0502020204030204" pitchFamily="34" charset="0"/>
              </a:rPr>
              <a:t>действия приводят к нарастанию </a:t>
            </a:r>
            <a:r>
              <a:rPr lang="ru-RU" sz="1600" dirty="0" smtClean="0">
                <a:effectLst/>
                <a:ea typeface="Calibri" panose="020F0502020204030204" pitchFamily="34" charset="0"/>
              </a:rPr>
              <a:t>напряжения, росту </a:t>
            </a:r>
            <a:r>
              <a:rPr lang="ru-RU" sz="1600" dirty="0">
                <a:effectLst/>
                <a:ea typeface="Calibri" panose="020F0502020204030204" pitchFamily="34" charset="0"/>
              </a:rPr>
              <a:t>недоверия к органам власти, дискредитации правоохранительных систем. </a:t>
            </a:r>
          </a:p>
          <a:p>
            <a:pPr indent="450000" algn="just">
              <a:lnSpc>
                <a:spcPct val="150000"/>
              </a:lnSpc>
              <a:spcAft>
                <a:spcPts val="0"/>
              </a:spcAft>
            </a:pPr>
            <a:r>
              <a:rPr lang="ru-RU" sz="1600" dirty="0">
                <a:effectLst/>
                <a:ea typeface="Calibri" panose="020F0502020204030204" pitchFamily="34" charset="0"/>
              </a:rPr>
              <a:t>Главная цель «насыщающего террора», </a:t>
            </a:r>
            <a:r>
              <a:rPr lang="ru-RU" sz="1600" dirty="0" smtClean="0">
                <a:effectLst/>
                <a:ea typeface="Calibri" panose="020F0502020204030204" pitchFamily="34" charset="0"/>
              </a:rPr>
              <a:t>- </a:t>
            </a:r>
            <a:r>
              <a:rPr lang="ru-RU" sz="1600" dirty="0">
                <a:effectLst/>
                <a:ea typeface="Calibri" panose="020F0502020204030204" pitchFamily="34" charset="0"/>
              </a:rPr>
              <a:t>дискредитация </a:t>
            </a:r>
            <a:r>
              <a:rPr lang="ru-RU" sz="1600" dirty="0" smtClean="0">
                <a:effectLst/>
                <a:ea typeface="Calibri" panose="020F0502020204030204" pitchFamily="34" charset="0"/>
              </a:rPr>
              <a:t>власти</a:t>
            </a:r>
            <a:r>
              <a:rPr lang="ru-RU" sz="1600" dirty="0">
                <a:ea typeface="Calibri" panose="020F0502020204030204" pitchFamily="34" charset="0"/>
              </a:rPr>
              <a:t> </a:t>
            </a:r>
            <a:r>
              <a:rPr lang="ru-RU" sz="1600" dirty="0" smtClean="0">
                <a:ea typeface="Calibri" panose="020F0502020204030204" pitchFamily="34" charset="0"/>
              </a:rPr>
              <a:t>и</a:t>
            </a:r>
            <a:r>
              <a:rPr lang="ru-RU" sz="1600" dirty="0" smtClean="0">
                <a:effectLst/>
                <a:ea typeface="Calibri" panose="020F0502020204030204" pitchFamily="34" charset="0"/>
              </a:rPr>
              <a:t> </a:t>
            </a:r>
            <a:r>
              <a:rPr lang="ru-RU" sz="1600" dirty="0">
                <a:ea typeface="Calibri" panose="020F0502020204030204" pitchFamily="34" charset="0"/>
              </a:rPr>
              <a:t>формиров</a:t>
            </a:r>
            <a:r>
              <a:rPr lang="ru-RU" sz="1600" dirty="0">
                <a:effectLst/>
                <a:ea typeface="Calibri" panose="020F0502020204030204" pitchFamily="34" charset="0"/>
              </a:rPr>
              <a:t>ание у населения установки </a:t>
            </a:r>
            <a:r>
              <a:rPr lang="ru-RU" sz="1600" dirty="0" smtClean="0">
                <a:effectLst/>
                <a:ea typeface="Calibri" panose="020F0502020204030204" pitchFamily="34" charset="0"/>
              </a:rPr>
              <a:t>на ее беспомощность, </a:t>
            </a:r>
            <a:r>
              <a:rPr lang="ru-RU" sz="1600" dirty="0">
                <a:effectLst/>
                <a:ea typeface="Calibri" panose="020F0502020204030204" pitchFamily="34" charset="0"/>
              </a:rPr>
              <a:t>неспособность обеспечить защиту.</a:t>
            </a:r>
            <a:endParaRPr lang="ru-RU" sz="1600" dirty="0">
              <a:effectLst/>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A70ACA0A-414C-42B8-9747-769440C84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4678" y="1856793"/>
            <a:ext cx="5315419" cy="352697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52FB6A2-6E52-4646-B0F6-C42225A85991}"/>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a:latin typeface="+mn-lt"/>
                <a:cs typeface="Times New Roman" panose="02020603050405020304" pitchFamily="18" charset="0"/>
              </a:rPr>
              <a:t>2. Мизантропические организации и течения как элементы деструктивной идеологии и  оружие Запада против России</a:t>
            </a:r>
            <a:r>
              <a:rPr lang="ru-RU" sz="2700" dirty="0">
                <a:latin typeface="+mn-lt"/>
                <a:cs typeface="Times New Roman" panose="02020603050405020304" pitchFamily="18" charset="0"/>
              </a:rPr>
              <a:t>. </a:t>
            </a:r>
          </a:p>
          <a:p>
            <a:endParaRPr lang="ru-RU" sz="2700" dirty="0">
              <a:latin typeface="+mn-lt"/>
              <a:cs typeface="Times New Roman" panose="02020603050405020304" pitchFamily="18" charset="0"/>
            </a:endParaRPr>
          </a:p>
          <a:p>
            <a:r>
              <a:rPr lang="ru-RU" sz="2700" dirty="0" smtClean="0">
                <a:latin typeface="+mn-lt"/>
                <a:cs typeface="Times New Roman" panose="02020603050405020304" pitchFamily="18" charset="0"/>
              </a:rPr>
              <a:t> </a:t>
            </a:r>
            <a:endParaRPr lang="ru-RU" sz="2700" dirty="0">
              <a:latin typeface="+mn-lt"/>
              <a:cs typeface="Times New Roman" panose="02020603050405020304" pitchFamily="18" charset="0"/>
            </a:endParaRPr>
          </a:p>
        </p:txBody>
      </p:sp>
    </p:spTree>
    <p:extLst>
      <p:ext uri="{BB962C8B-B14F-4D97-AF65-F5344CB8AC3E}">
        <p14:creationId xmlns:p14="http://schemas.microsoft.com/office/powerpoint/2010/main" val="3075842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25</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93867" y="1149977"/>
            <a:ext cx="5586308" cy="5678478"/>
          </a:xfrm>
          <a:prstGeom prst="rect">
            <a:avLst/>
          </a:prstGeom>
          <a:noFill/>
        </p:spPr>
        <p:txBody>
          <a:bodyPr wrap="square" rtlCol="0">
            <a:spAutoFit/>
          </a:bodyPr>
          <a:lstStyle/>
          <a:p>
            <a:pPr indent="450000" algn="just">
              <a:lnSpc>
                <a:spcPct val="150000"/>
              </a:lnSpc>
            </a:pPr>
            <a:r>
              <a:rPr lang="ru-RU" sz="1600" dirty="0">
                <a:effectLst/>
                <a:ea typeface="Calibri" panose="020F0502020204030204" pitchFamily="34" charset="0"/>
                <a:cs typeface="Times New Roman" panose="02020603050405020304" pitchFamily="18" charset="0"/>
              </a:rPr>
              <a:t>В 2017 году в украинском городе Днепропетровске (Днепре) возникла банда «М.К.У.» (Маньяки: культ убийства), её создатель – местный неофашист Егор Краснов по кличке «Маньяк». </a:t>
            </a:r>
            <a:r>
              <a:rPr lang="ru-RU" sz="1600" dirty="0">
                <a:ea typeface="Calibri" panose="020F0502020204030204" pitchFamily="34" charset="0"/>
                <a:cs typeface="Times New Roman" panose="02020603050405020304" pitchFamily="18" charset="0"/>
              </a:rPr>
              <a:t>Сначала члены банды «М.К.У.» совершили серию нападений в Днепропетровске, затем их деятельность вышла и за его пределы. </a:t>
            </a:r>
          </a:p>
          <a:p>
            <a:pPr indent="450000" algn="just">
              <a:lnSpc>
                <a:spcPct val="150000"/>
              </a:lnSpc>
            </a:pPr>
            <a:r>
              <a:rPr lang="ru-RU" sz="1600" dirty="0">
                <a:ea typeface="Calibri" panose="020F0502020204030204" pitchFamily="34" charset="0"/>
                <a:cs typeface="Times New Roman" panose="02020603050405020304" pitchFamily="18" charset="0"/>
              </a:rPr>
              <a:t>Спецслужбы Украины 10 декабря 2020 года задержали Краснова, однако в СИЗО он даже активизировал вербовочную деятельность, сделав акцент на организацию массовых убийств и терактов в России. </a:t>
            </a:r>
            <a:r>
              <a:rPr lang="ru-RU" sz="1600" dirty="0" smtClean="0">
                <a:ea typeface="Calibri" panose="020F0502020204030204" pitchFamily="34" charset="0"/>
                <a:cs typeface="Times New Roman" panose="02020603050405020304" pitchFamily="18" charset="0"/>
              </a:rPr>
              <a:t>Таким образом, он </a:t>
            </a:r>
            <a:r>
              <a:rPr lang="ru-RU" sz="1600" dirty="0">
                <a:ea typeface="Calibri" panose="020F0502020204030204" pitchFamily="34" charset="0"/>
                <a:cs typeface="Times New Roman" panose="02020603050405020304" pitchFamily="18" charset="0"/>
              </a:rPr>
              <a:t>включился в украинскую программу по стимулированию внутреннего терроризма в России. </a:t>
            </a:r>
            <a:endParaRPr lang="ru-RU" sz="1600" dirty="0">
              <a:effectLst/>
              <a:ea typeface="Calibri" panose="020F0502020204030204" pitchFamily="34" charset="0"/>
              <a:cs typeface="Times New Roman" panose="02020603050405020304" pitchFamily="18" charset="0"/>
            </a:endParaRPr>
          </a:p>
          <a:p>
            <a:pPr indent="449580" algn="just">
              <a:lnSpc>
                <a:spcPct val="150000"/>
              </a:lnSpc>
            </a:pPr>
            <a:endPar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D1B7871E-195F-43BB-AAD8-682EEC24D7F5}"/>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a:latin typeface="+mn-lt"/>
                <a:cs typeface="Times New Roman" panose="02020603050405020304" pitchFamily="18" charset="0"/>
              </a:rPr>
              <a:t>2. Мизантропические организации и течения как элементы деструктивной идеологии и  оружие Запада против России. </a:t>
            </a:r>
          </a:p>
          <a:p>
            <a:endParaRPr lang="ru-RU" sz="2700" dirty="0">
              <a:latin typeface="+mn-lt"/>
              <a:cs typeface="Times New Roman" panose="02020603050405020304" pitchFamily="18" charset="0"/>
            </a:endParaRPr>
          </a:p>
          <a:p>
            <a:r>
              <a:rPr lang="ru-RU" sz="2700" dirty="0" smtClean="0">
                <a:latin typeface="+mn-lt"/>
                <a:cs typeface="Times New Roman" panose="02020603050405020304" pitchFamily="18" charset="0"/>
              </a:rPr>
              <a:t> </a:t>
            </a:r>
            <a:endParaRPr lang="ru-RU" sz="2700" dirty="0">
              <a:latin typeface="+mn-lt"/>
              <a:cs typeface="Times New Roman" panose="02020603050405020304" pitchFamily="18" charset="0"/>
            </a:endParaRPr>
          </a:p>
        </p:txBody>
      </p:sp>
      <p:pic>
        <p:nvPicPr>
          <p:cNvPr id="10" name="Picture 2">
            <a:extLst>
              <a:ext uri="{FF2B5EF4-FFF2-40B4-BE49-F238E27FC236}">
                <a16:creationId xmlns:a16="http://schemas.microsoft.com/office/drawing/2014/main" id="{273F2824-5BC0-4649-9867-311DC356A6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72"/>
          <a:stretch/>
        </p:blipFill>
        <p:spPr bwMode="auto">
          <a:xfrm>
            <a:off x="7903029" y="1008636"/>
            <a:ext cx="4082673" cy="569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819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26</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900114" y="1480469"/>
            <a:ext cx="5580061" cy="4109330"/>
          </a:xfrm>
          <a:prstGeom prst="rect">
            <a:avLst/>
          </a:prstGeom>
          <a:noFill/>
        </p:spPr>
        <p:txBody>
          <a:bodyPr wrap="square" rtlCol="0">
            <a:spAutoFit/>
          </a:bodyPr>
          <a:lstStyle/>
          <a:p>
            <a:pPr indent="450000" algn="just">
              <a:lnSpc>
                <a:spcPct val="150000"/>
              </a:lnSpc>
              <a:spcAft>
                <a:spcPts val="0"/>
              </a:spcAft>
            </a:pPr>
            <a:r>
              <a:rPr lang="ru-RU" sz="1600" dirty="0">
                <a:ea typeface="Calibri" panose="020F0502020204030204" pitchFamily="34" charset="0"/>
                <a:cs typeface="Times New Roman" panose="02020603050405020304" pitchFamily="18" charset="0"/>
              </a:rPr>
              <a:t>МОСКВА, 16 января 2023г. Верховный суд РФ  признал террористической организацией международное движение МКУ ("Маньяки. Культ убийств", другие используемые наименования - "Молодежь, которая улыбается", "Маньяки. Культ убийц"). </a:t>
            </a:r>
          </a:p>
          <a:p>
            <a:pPr indent="450000" algn="just">
              <a:lnSpc>
                <a:spcPct val="150000"/>
              </a:lnSpc>
              <a:spcAft>
                <a:spcPts val="0"/>
              </a:spcAft>
            </a:pPr>
            <a:r>
              <a:rPr lang="ru-RU" sz="1600" dirty="0">
                <a:ea typeface="Calibri" panose="020F0502020204030204" pitchFamily="34" charset="0"/>
                <a:cs typeface="Times New Roman" panose="02020603050405020304" pitchFamily="18" charset="0"/>
              </a:rPr>
              <a:t>"Судом удовлетворен иск генерального прокурора РФ о признании террористической организацией международного движения "Маньяки. Культ убийств" и запрете его деятельности на территории Российской Федерации"</a:t>
            </a:r>
            <a:endParaRPr lang="ru-RU" sz="1600" dirty="0">
              <a:effectLst/>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8C19C2D9-614A-4811-BF14-E6A5C41E5A25}"/>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a:latin typeface="+mn-lt"/>
                <a:cs typeface="Times New Roman" panose="02020603050405020304" pitchFamily="18" charset="0"/>
              </a:rPr>
              <a:t>2. </a:t>
            </a:r>
            <a:r>
              <a:rPr lang="ru-RU" sz="2000" dirty="0" smtClean="0">
                <a:latin typeface="+mn-lt"/>
                <a:cs typeface="Times New Roman" panose="02020603050405020304" pitchFamily="18" charset="0"/>
              </a:rPr>
              <a:t>Мизантропические </a:t>
            </a:r>
            <a:r>
              <a:rPr lang="ru-RU" sz="2000" dirty="0">
                <a:latin typeface="+mn-lt"/>
                <a:cs typeface="Times New Roman" panose="02020603050405020304" pitchFamily="18" charset="0"/>
              </a:rPr>
              <a:t>организации и течения как элементы деструктивной идеологии и  оружие Запада против России. </a:t>
            </a:r>
          </a:p>
          <a:p>
            <a:r>
              <a:rPr lang="ru-RU" sz="2700" dirty="0" smtClean="0">
                <a:latin typeface="+mn-lt"/>
                <a:cs typeface="Times New Roman" panose="02020603050405020304" pitchFamily="18" charset="0"/>
              </a:rPr>
              <a:t>  </a:t>
            </a:r>
            <a:endParaRPr lang="ru-RU" sz="2700" dirty="0">
              <a:latin typeface="+mn-lt"/>
              <a:cs typeface="Times New Roman" panose="02020603050405020304" pitchFamily="18" charset="0"/>
            </a:endParaRPr>
          </a:p>
        </p:txBody>
      </p:sp>
      <p:pic>
        <p:nvPicPr>
          <p:cNvPr id="7" name="Picture 2">
            <a:extLst>
              <a:ext uri="{FF2B5EF4-FFF2-40B4-BE49-F238E27FC236}">
                <a16:creationId xmlns:a16="http://schemas.microsoft.com/office/drawing/2014/main" id="{6B79447E-6572-4DE9-84E2-6E1A9E525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4390" y="1751583"/>
            <a:ext cx="6219479" cy="333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986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03595" y="1368287"/>
            <a:ext cx="11252720" cy="4103963"/>
          </a:xfrm>
        </p:spPr>
        <p:txBody>
          <a:bodyPr/>
          <a:lstStyle/>
          <a:p>
            <a:pPr indent="450000" algn="just">
              <a:spcBef>
                <a:spcPts val="0"/>
              </a:spcBef>
            </a:pPr>
            <a:r>
              <a:rPr lang="ru-RU" sz="1700" dirty="0">
                <a:latin typeface="+mn-lt"/>
              </a:rPr>
              <a:t>Согласно материалам дела, прокуратура установила, что движение было создано на Украине, основано на нацистской идеологии, его целью является образование "расово чистого государства". </a:t>
            </a:r>
          </a:p>
          <a:p>
            <a:pPr indent="450000" algn="just">
              <a:spcBef>
                <a:spcPts val="0"/>
              </a:spcBef>
            </a:pPr>
            <a:endParaRPr lang="ru-RU" sz="1700" dirty="0">
              <a:latin typeface="+mn-lt"/>
            </a:endParaRPr>
          </a:p>
          <a:p>
            <a:pPr indent="450000" algn="just">
              <a:spcBef>
                <a:spcPts val="0"/>
              </a:spcBef>
            </a:pPr>
            <a:r>
              <a:rPr lang="ru-RU" sz="1700" dirty="0">
                <a:latin typeface="+mn-lt"/>
              </a:rPr>
              <a:t>Продвижение идей МКУ в сети Интернет направлено на формирование культа насилия, стимуляцию совершения убийств, что </a:t>
            </a:r>
            <a:r>
              <a:rPr lang="ru-RU" sz="1700" dirty="0" smtClean="0">
                <a:latin typeface="+mn-lt"/>
              </a:rPr>
              <a:t>приводит </a:t>
            </a:r>
            <a:r>
              <a:rPr lang="ru-RU" sz="1700" dirty="0">
                <a:latin typeface="+mn-lt"/>
              </a:rPr>
              <a:t>к росту социальной напряженности и атмосферы страха.</a:t>
            </a:r>
          </a:p>
          <a:p>
            <a:pPr indent="450000" algn="just">
              <a:spcBef>
                <a:spcPts val="0"/>
              </a:spcBef>
            </a:pPr>
            <a:endParaRPr lang="ru-RU" sz="1700" dirty="0">
              <a:latin typeface="+mn-lt"/>
            </a:endParaRPr>
          </a:p>
          <a:p>
            <a:pPr indent="450000" algn="just">
              <a:spcBef>
                <a:spcPts val="0"/>
              </a:spcBef>
            </a:pPr>
            <a:r>
              <a:rPr lang="ru-RU" sz="1700" dirty="0">
                <a:latin typeface="+mn-lt"/>
              </a:rPr>
              <a:t>В августе 2022 года Национальный антитеррористический комитет России констатировал, что террористические организации и идеологи таких деструктивных течений, как "Колумбайн" (запрещено в РФ) и МКУ, не прекращают попыток вовлечения подростков в свою противоправную деятельность, в том числе через интернет. </a:t>
            </a:r>
          </a:p>
          <a:p>
            <a:pPr indent="450000" algn="just">
              <a:spcBef>
                <a:spcPts val="0"/>
              </a:spcBef>
            </a:pPr>
            <a:r>
              <a:rPr lang="ru-RU" sz="1700" dirty="0">
                <a:latin typeface="+mn-lt"/>
              </a:rPr>
              <a:t>Так, с 2021 года правоохранители более чем в 50 регионах задержали более 150 членов сообщества МКУ. </a:t>
            </a:r>
            <a:r>
              <a:rPr lang="ru-RU" sz="1700" dirty="0" smtClean="0">
                <a:latin typeface="+mn-lt"/>
              </a:rPr>
              <a:t>В </a:t>
            </a:r>
            <a:r>
              <a:rPr lang="ru-RU" sz="1700" dirty="0">
                <a:latin typeface="+mn-lt"/>
              </a:rPr>
              <a:t>сентябре 2022 года ФСБ сообщила о масштабной операции - в 46 регионах совместно со Следственным комитетом и МВД были проведены оперативно-разыскные мероприятия и следственные действия в отношении 187 граждан России - участников интернет-сообществ сторонников идеологии массовых убийств, администрируемых модераторами террористического движения "Колумбайн" и группировки МКУ. </a:t>
            </a:r>
          </a:p>
        </p:txBody>
      </p:sp>
      <p:sp>
        <p:nvSpPr>
          <p:cNvPr id="4" name="Номер слайда 3"/>
          <p:cNvSpPr>
            <a:spLocks noGrp="1"/>
          </p:cNvSpPr>
          <p:nvPr>
            <p:ph type="sldNum" sz="quarter" idx="12"/>
          </p:nvPr>
        </p:nvSpPr>
        <p:spPr/>
        <p:txBody>
          <a:bodyPr/>
          <a:lstStyle/>
          <a:p>
            <a:fld id="{73D4391C-B8C0-B24A-A837-316267417444}" type="slidenum">
              <a:rPr lang="ru-RU" smtClean="0"/>
              <a:pPr/>
              <a:t>27</a:t>
            </a:fld>
            <a:endParaRPr lang="ru-RU" dirty="0"/>
          </a:p>
        </p:txBody>
      </p:sp>
      <p:sp>
        <p:nvSpPr>
          <p:cNvPr id="5" name="Title 1">
            <a:extLst>
              <a:ext uri="{FF2B5EF4-FFF2-40B4-BE49-F238E27FC236}">
                <a16:creationId xmlns:a16="http://schemas.microsoft.com/office/drawing/2014/main" id="{EE03BACF-EFF3-4DF3-B7D3-02B246CF6B35}"/>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smtClean="0">
                <a:latin typeface="+mn-lt"/>
                <a:cs typeface="Times New Roman" panose="02020603050405020304" pitchFamily="18" charset="0"/>
              </a:rPr>
              <a:t>2. Мизантропические </a:t>
            </a:r>
            <a:r>
              <a:rPr lang="ru-RU" sz="2000" dirty="0">
                <a:latin typeface="+mn-lt"/>
                <a:cs typeface="Times New Roman" panose="02020603050405020304" pitchFamily="18" charset="0"/>
              </a:rPr>
              <a:t>организации и течения как элементы деструктивной идеологии и  оружие Запада против России. </a:t>
            </a:r>
          </a:p>
          <a:p>
            <a:r>
              <a:rPr lang="ru-RU" sz="2000" dirty="0">
                <a:latin typeface="+mn-lt"/>
                <a:cs typeface="Times New Roman" panose="02020603050405020304" pitchFamily="18" charset="0"/>
              </a:rPr>
              <a:t> </a:t>
            </a:r>
          </a:p>
        </p:txBody>
      </p:sp>
    </p:spTree>
    <p:extLst>
      <p:ext uri="{BB962C8B-B14F-4D97-AF65-F5344CB8AC3E}">
        <p14:creationId xmlns:p14="http://schemas.microsoft.com/office/powerpoint/2010/main" val="3459588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00113" y="5041154"/>
            <a:ext cx="6202173" cy="1259634"/>
          </a:xfrm>
        </p:spPr>
        <p:txBody>
          <a:bodyPr/>
          <a:lstStyle/>
          <a:p>
            <a:pPr indent="450000" algn="just">
              <a:spcBef>
                <a:spcPts val="0"/>
              </a:spcBef>
            </a:pPr>
            <a:r>
              <a:rPr lang="ru-RU" dirty="0"/>
              <a:t>Силантьев Р.А., российский религиовед, историк религии и </a:t>
            </a:r>
            <a:r>
              <a:rPr lang="ru-RU" dirty="0" err="1"/>
              <a:t>исламовед</a:t>
            </a:r>
            <a:r>
              <a:rPr lang="ru-RU" dirty="0"/>
              <a:t>. Доктор исторических наук. </a:t>
            </a:r>
          </a:p>
          <a:p>
            <a:pPr algn="just">
              <a:spcBef>
                <a:spcPts val="0"/>
              </a:spcBef>
            </a:pPr>
            <a:r>
              <a:rPr lang="ru-RU" dirty="0"/>
              <a:t>Профессор кафедры мировой культуры, кафедры теологии и заведующий лабораторией </a:t>
            </a:r>
            <a:r>
              <a:rPr lang="ru-RU" dirty="0" err="1"/>
              <a:t>деструктологии</a:t>
            </a:r>
            <a:r>
              <a:rPr lang="ru-RU" dirty="0"/>
              <a:t> Московского государственного лингвистического университета.	</a:t>
            </a:r>
          </a:p>
        </p:txBody>
      </p:sp>
      <p:sp>
        <p:nvSpPr>
          <p:cNvPr id="4" name="Номер слайда 3"/>
          <p:cNvSpPr>
            <a:spLocks noGrp="1"/>
          </p:cNvSpPr>
          <p:nvPr>
            <p:ph type="sldNum" sz="quarter" idx="12"/>
          </p:nvPr>
        </p:nvSpPr>
        <p:spPr/>
        <p:txBody>
          <a:bodyPr/>
          <a:lstStyle/>
          <a:p>
            <a:fld id="{73D4391C-B8C0-B24A-A837-316267417444}" type="slidenum">
              <a:rPr lang="ru-RU" smtClean="0"/>
              <a:pPr/>
              <a:t>28</a:t>
            </a:fld>
            <a:endParaRPr lang="ru-RU" dirty="0"/>
          </a:p>
        </p:txBody>
      </p:sp>
      <p:sp>
        <p:nvSpPr>
          <p:cNvPr id="5" name="Title 1">
            <a:extLst>
              <a:ext uri="{FF2B5EF4-FFF2-40B4-BE49-F238E27FC236}">
                <a16:creationId xmlns:a16="http://schemas.microsoft.com/office/drawing/2014/main" id="{786BC109-4614-4DE6-BB47-15099EEBAF13}"/>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a:latin typeface="+mn-lt"/>
                <a:cs typeface="Times New Roman" panose="02020603050405020304" pitchFamily="18" charset="0"/>
              </a:rPr>
              <a:t>2. Мизантропические организации и течения как элементы деструктивной идеологии и  оружие Запада против России. </a:t>
            </a:r>
          </a:p>
          <a:p>
            <a:r>
              <a:rPr lang="ru-RU" sz="2700" dirty="0">
                <a:latin typeface="+mn-lt"/>
                <a:cs typeface="Times New Roman" panose="02020603050405020304" pitchFamily="18" charset="0"/>
              </a:rPr>
              <a:t> </a:t>
            </a:r>
          </a:p>
          <a:p>
            <a:r>
              <a:rPr lang="ru-RU" sz="2700" dirty="0" smtClean="0">
                <a:latin typeface="+mn-lt"/>
                <a:cs typeface="Times New Roman" panose="02020603050405020304" pitchFamily="18" charset="0"/>
              </a:rPr>
              <a:t> </a:t>
            </a:r>
            <a:endParaRPr lang="ru-RU" sz="2700" dirty="0">
              <a:latin typeface="+mn-lt"/>
              <a:cs typeface="Times New Roman" panose="02020603050405020304" pitchFamily="18" charset="0"/>
            </a:endParaRPr>
          </a:p>
        </p:txBody>
      </p:sp>
      <p:pic>
        <p:nvPicPr>
          <p:cNvPr id="1026" name="Picture 2">
            <a:extLst>
              <a:ext uri="{FF2B5EF4-FFF2-40B4-BE49-F238E27FC236}">
                <a16:creationId xmlns:a16="http://schemas.microsoft.com/office/drawing/2014/main" id="{15619A8F-8E7A-40AB-92C1-700911024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56155"/>
            <a:ext cx="6202173" cy="3439974"/>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2">
            <a:extLst>
              <a:ext uri="{FF2B5EF4-FFF2-40B4-BE49-F238E27FC236}">
                <a16:creationId xmlns:a16="http://schemas.microsoft.com/office/drawing/2014/main" id="{5231466C-138C-4C67-906F-A25CA2DF9553}"/>
              </a:ext>
            </a:extLst>
          </p:cNvPr>
          <p:cNvSpPr txBox="1">
            <a:spLocks/>
          </p:cNvSpPr>
          <p:nvPr/>
        </p:nvSpPr>
        <p:spPr>
          <a:xfrm>
            <a:off x="7261038" y="1551274"/>
            <a:ext cx="5174114" cy="1987070"/>
          </a:xfrm>
          <a:prstGeom prst="rect">
            <a:avLst/>
          </a:prstGeom>
        </p:spPr>
        <p:txBody>
          <a:bodyPr vert="horz" lIns="0" tIns="0" rIns="0" bIns="0" rtlCol="0">
            <a:noAutofit/>
          </a:bodyPr>
          <a:lstStyle>
            <a:lvl1pPr marL="0" indent="0" algn="l" defTabSz="912114" rtl="0" eaLnBrk="1" latinLnBrk="0" hangingPunct="1">
              <a:lnSpc>
                <a:spcPct val="100000"/>
              </a:lnSpc>
              <a:spcBef>
                <a:spcPts val="998"/>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0" indent="0" algn="l" defTabSz="912114" rtl="0" eaLnBrk="1" latinLnBrk="0" hangingPunct="1">
              <a:lnSpc>
                <a:spcPct val="100000"/>
              </a:lnSpc>
              <a:spcBef>
                <a:spcPts val="499"/>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0" indent="0" algn="l" defTabSz="912114" rtl="0" eaLnBrk="1" latinLnBrk="0" hangingPunct="1">
              <a:lnSpc>
                <a:spcPct val="10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0" indent="0" algn="l" defTabSz="912114" rtl="0" eaLnBrk="1" latinLnBrk="0" hangingPunct="1">
              <a:lnSpc>
                <a:spcPct val="100000"/>
              </a:lnSpc>
              <a:spcBef>
                <a:spcPts val="499"/>
              </a:spcBef>
              <a:buFont typeface="Arial" panose="020B0604020202020204" pitchFamily="34" charset="0"/>
              <a:buNone/>
              <a:defRPr sz="1200" kern="1200">
                <a:solidFill>
                  <a:srgbClr val="6D6D6D"/>
                </a:solidFill>
                <a:latin typeface="Arial" panose="020B0604020202020204" pitchFamily="34" charset="0"/>
                <a:ea typeface="+mn-ea"/>
                <a:cs typeface="Arial" panose="020B0604020202020204" pitchFamily="34" charset="0"/>
              </a:defRPr>
            </a:lvl4pPr>
            <a:lvl5pPr marL="0" indent="0" algn="l" defTabSz="912114" rtl="0" eaLnBrk="1" latinLnBrk="0" hangingPunct="1">
              <a:lnSpc>
                <a:spcPct val="100000"/>
              </a:lnSpc>
              <a:spcBef>
                <a:spcPts val="499"/>
              </a:spcBef>
              <a:buFont typeface="Arial" panose="020B0604020202020204" pitchFamily="34" charset="0"/>
              <a:buNone/>
              <a:defRPr sz="1000" kern="1200">
                <a:solidFill>
                  <a:srgbClr val="6D6D6D"/>
                </a:solidFill>
                <a:latin typeface="Arial" panose="020B0604020202020204" pitchFamily="34" charset="0"/>
                <a:ea typeface="+mn-ea"/>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indent="450000" algn="just">
              <a:lnSpc>
                <a:spcPct val="150000"/>
              </a:lnSpc>
              <a:spcBef>
                <a:spcPts val="0"/>
              </a:spcBef>
            </a:pPr>
            <a:r>
              <a:rPr lang="ru-RU" dirty="0">
                <a:solidFill>
                  <a:srgbClr val="770125"/>
                </a:solidFill>
              </a:rPr>
              <a:t>«Когда «в 2014 году Крым стал наш», на Украине были созданы четыре центра информационных и психологических операций. В России они обычно ассоциируют с распространением фейковой информации о «несчастных изнасилованных бабушках, сворованных унитазах и украденных коврах». Однако, этим работа украинских спецслужб не ограничивается.</a:t>
            </a:r>
          </a:p>
          <a:p>
            <a:pPr indent="450000" algn="just">
              <a:spcBef>
                <a:spcPts val="0"/>
              </a:spcBef>
            </a:pPr>
            <a:r>
              <a:rPr lang="ru-RU" dirty="0"/>
              <a:t>	</a:t>
            </a:r>
          </a:p>
        </p:txBody>
      </p:sp>
    </p:spTree>
    <p:extLst>
      <p:ext uri="{BB962C8B-B14F-4D97-AF65-F5344CB8AC3E}">
        <p14:creationId xmlns:p14="http://schemas.microsoft.com/office/powerpoint/2010/main" val="3579713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1024" y="1139841"/>
            <a:ext cx="11205726" cy="4340259"/>
          </a:xfrm>
        </p:spPr>
        <p:txBody>
          <a:bodyPr/>
          <a:lstStyle/>
          <a:p>
            <a:pPr indent="450000" algn="just">
              <a:lnSpc>
                <a:spcPct val="150000"/>
              </a:lnSpc>
              <a:spcBef>
                <a:spcPts val="0"/>
              </a:spcBef>
            </a:pPr>
            <a:r>
              <a:rPr lang="ru-RU" dirty="0"/>
              <a:t>	Первая их серьёзная операция заключалась в том, что наши граждане стали массово получать звонки от «службы безопасности банка». Одно время у нас считалось, что это шалят российские зэки, но в какой-то момент выяснилось, что объём этих звонков никак не сопоставим с зэками. Чтобы обзвонить 100 миллионов человек, никаких зэков не хватит, потому что все зэки должны работать только на это. Убытки стали исчисляться десятками миллиардов в год. Какое-то количество людей, лишившихся денег, покончили жизнь самоубийством на этой почве или скоропостижно скончались  </a:t>
            </a:r>
          </a:p>
          <a:p>
            <a:pPr indent="450000" algn="just">
              <a:lnSpc>
                <a:spcPct val="150000"/>
              </a:lnSpc>
              <a:spcBef>
                <a:spcPts val="0"/>
              </a:spcBef>
            </a:pPr>
            <a:r>
              <a:rPr lang="ru-RU" dirty="0"/>
              <a:t>	Второй проект- группы смерти «Синий кит»: подростков, находящихся в депрессивной ситуации, находят в соцсетях и доводят до самоубийства. В 2016 году  МВД РФ писало в Киев запросы с просьбой найти преступников и прекратить это безобразие, поскольку было известно, что большая часть этих каналов и </a:t>
            </a:r>
            <a:r>
              <a:rPr lang="ru-RU" dirty="0" err="1"/>
              <a:t>пабликов</a:t>
            </a:r>
            <a:r>
              <a:rPr lang="ru-RU" dirty="0"/>
              <a:t> курируется с территории Украины. Однако никакого внятного ответа получено не было. Это было применением информационно-психологического оружия в отношении подростков. Оно нам стоило порядка 300 погибших.</a:t>
            </a:r>
          </a:p>
          <a:p>
            <a:pPr indent="450000" algn="just">
              <a:lnSpc>
                <a:spcPct val="150000"/>
              </a:lnSpc>
              <a:spcBef>
                <a:spcPts val="0"/>
              </a:spcBef>
            </a:pPr>
            <a:r>
              <a:rPr lang="ru-RU" dirty="0"/>
              <a:t>	Третий проект - это стимулирование внутреннего терроризма в России. Путем внедрения мизантропической идеологии. Здесь объединены «М.К.У.», ультраправые течения, поклонники «</a:t>
            </a:r>
            <a:r>
              <a:rPr lang="ru-RU" dirty="0" err="1"/>
              <a:t>Колумбайна</a:t>
            </a:r>
            <a:r>
              <a:rPr lang="ru-RU" dirty="0"/>
              <a:t>» и </a:t>
            </a:r>
            <a:r>
              <a:rPr lang="ru-RU" dirty="0" err="1"/>
              <a:t>суицидники</a:t>
            </a:r>
            <a:r>
              <a:rPr lang="ru-RU" dirty="0"/>
              <a:t>. </a:t>
            </a:r>
          </a:p>
          <a:p>
            <a:pPr algn="just"/>
            <a:r>
              <a:rPr lang="ru-RU" dirty="0"/>
              <a:t>	</a:t>
            </a:r>
          </a:p>
          <a:p>
            <a:pPr algn="just"/>
            <a:endParaRPr lang="ru-RU" dirty="0"/>
          </a:p>
          <a:p>
            <a:pPr algn="just"/>
            <a:r>
              <a:rPr lang="ru-RU" dirty="0"/>
              <a:t>	</a:t>
            </a:r>
          </a:p>
          <a:p>
            <a:pPr algn="just"/>
            <a:r>
              <a:rPr lang="ru-RU" dirty="0"/>
              <a:t>	</a:t>
            </a:r>
          </a:p>
          <a:p>
            <a:pPr algn="just"/>
            <a:endParaRPr lang="ru-RU" dirty="0"/>
          </a:p>
        </p:txBody>
      </p:sp>
      <p:sp>
        <p:nvSpPr>
          <p:cNvPr id="4" name="Номер слайда 3"/>
          <p:cNvSpPr>
            <a:spLocks noGrp="1"/>
          </p:cNvSpPr>
          <p:nvPr>
            <p:ph type="sldNum" sz="quarter" idx="12"/>
          </p:nvPr>
        </p:nvSpPr>
        <p:spPr/>
        <p:txBody>
          <a:bodyPr/>
          <a:lstStyle/>
          <a:p>
            <a:fld id="{73D4391C-B8C0-B24A-A837-316267417444}" type="slidenum">
              <a:rPr lang="ru-RU" smtClean="0"/>
              <a:pPr/>
              <a:t>29</a:t>
            </a:fld>
            <a:endParaRPr lang="ru-RU" dirty="0"/>
          </a:p>
        </p:txBody>
      </p:sp>
      <p:sp>
        <p:nvSpPr>
          <p:cNvPr id="5" name="Title 1">
            <a:extLst>
              <a:ext uri="{FF2B5EF4-FFF2-40B4-BE49-F238E27FC236}">
                <a16:creationId xmlns:a16="http://schemas.microsoft.com/office/drawing/2014/main" id="{D21959FB-8516-4464-AA62-DBC032235FBF}"/>
              </a:ext>
            </a:extLst>
          </p:cNvPr>
          <p:cNvSpPr txBox="1">
            <a:spLocks/>
          </p:cNvSpPr>
          <p:nvPr/>
        </p:nvSpPr>
        <p:spPr>
          <a:xfrm>
            <a:off x="903595" y="266377"/>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smtClean="0">
                <a:latin typeface="+mn-lt"/>
                <a:cs typeface="Times New Roman" panose="02020603050405020304" pitchFamily="18" charset="0"/>
              </a:rPr>
              <a:t>2. </a:t>
            </a:r>
            <a:r>
              <a:rPr lang="ru-RU" sz="2000" dirty="0">
                <a:latin typeface="+mn-lt"/>
                <a:cs typeface="Times New Roman" panose="02020603050405020304" pitchFamily="18" charset="0"/>
              </a:rPr>
              <a:t>Мизантропические организации и течения как элементы деструктивной идеологии и  оружие Запада против России. </a:t>
            </a:r>
          </a:p>
          <a:p>
            <a:r>
              <a:rPr lang="ru-RU" sz="2700" dirty="0">
                <a:latin typeface="+mn-lt"/>
                <a:cs typeface="Times New Roman" panose="02020603050405020304" pitchFamily="18" charset="0"/>
              </a:rPr>
              <a:t> </a:t>
            </a:r>
          </a:p>
          <a:p>
            <a:endParaRPr lang="ru-RU" sz="2700" dirty="0">
              <a:latin typeface="+mn-lt"/>
              <a:cs typeface="Times New Roman" panose="02020603050405020304" pitchFamily="18" charset="0"/>
            </a:endParaRPr>
          </a:p>
        </p:txBody>
      </p:sp>
    </p:spTree>
    <p:extLst>
      <p:ext uri="{BB962C8B-B14F-4D97-AF65-F5344CB8AC3E}">
        <p14:creationId xmlns:p14="http://schemas.microsoft.com/office/powerpoint/2010/main" val="47958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15119" y="809626"/>
            <a:ext cx="6028957" cy="5003346"/>
          </a:xfrm>
        </p:spPr>
        <p:txBody>
          <a:bodyPr/>
          <a:lstStyle/>
          <a:p>
            <a:pPr indent="450000" algn="just">
              <a:spcBef>
                <a:spcPts val="0"/>
              </a:spcBef>
            </a:pPr>
            <a:r>
              <a:rPr lang="ru-RU" sz="1500" dirty="0"/>
              <a:t>А. </a:t>
            </a:r>
            <a:r>
              <a:rPr lang="ru-RU" sz="1500" dirty="0" err="1"/>
              <a:t>А</a:t>
            </a:r>
            <a:r>
              <a:rPr lang="ru-RU" sz="1500" dirty="0"/>
              <a:t>. Зиновьев (1922–2006) автор книги «Запад. Феномен </a:t>
            </a:r>
            <a:r>
              <a:rPr lang="ru-RU" sz="1500" dirty="0" err="1"/>
              <a:t>западнизма</a:t>
            </a:r>
            <a:r>
              <a:rPr lang="ru-RU" sz="1500" dirty="0"/>
              <a:t>» (1993)</a:t>
            </a:r>
          </a:p>
          <a:p>
            <a:pPr indent="450000" algn="just">
              <a:spcBef>
                <a:spcPts val="0"/>
              </a:spcBef>
            </a:pPr>
            <a:endParaRPr lang="ru-RU" sz="1500" dirty="0"/>
          </a:p>
          <a:p>
            <a:pPr indent="450000" algn="just">
              <a:spcBef>
                <a:spcPts val="0"/>
              </a:spcBef>
            </a:pPr>
            <a:r>
              <a:rPr lang="ru-RU" sz="1500" dirty="0"/>
              <a:t>Сегодня слово «Запад» стало означением стран с определенным социально-политическим строем. В их число вошли США, Канада, Австралия и другие, подобные им и западноевропейским странам с точки зрения социального строя, экономики и политической системы. В это множество стали включать Японию, Южную Корею, Тайвань и другие американизированные страны. А после разгрома советского блока и самого Советского Союза в «холодной войне» в Запад стали включать даже страны Восточной Европы, вставшие на путь подражания странам Запада, — на путь </a:t>
            </a:r>
            <a:r>
              <a:rPr lang="ru-RU" sz="1500" dirty="0" err="1"/>
              <a:t>западнизации</a:t>
            </a:r>
            <a:r>
              <a:rPr lang="ru-RU" sz="1500" dirty="0"/>
              <a:t>. Словоупотребление стало еще более смутным и двусмысленным.</a:t>
            </a:r>
            <a:endParaRPr lang="en-GB" sz="1500" dirty="0"/>
          </a:p>
          <a:p>
            <a:pPr indent="450000" algn="just">
              <a:spcBef>
                <a:spcPts val="0"/>
              </a:spcBef>
            </a:pPr>
            <a:endParaRPr lang="ru-RU" sz="1500" dirty="0"/>
          </a:p>
          <a:p>
            <a:pPr indent="450000" algn="just">
              <a:spcBef>
                <a:spcPts val="0"/>
              </a:spcBef>
            </a:pPr>
            <a:r>
              <a:rPr lang="ru-RU" sz="1500" dirty="0"/>
              <a:t>На наш взгляд, основным критерием западничества стал идеологический компонент. Появился термин «коллективный Запад». Юридически страны его составляющие перечислены как недружественные в Распоряжении Правительства Российской Федерации №430-р от 5.03.2022. А наша ссылка на Стратегию -2015 (сейчас действует обновленная редакция - Указ Президента РФ от 02.07.2021 N 400 "О Стратегии национальной безопасности Российской Федерации«) приведена для того, чтобы показать, что еще в 2015 году Россия понимала позицию Запада и все, связанные с ней риски  .</a:t>
            </a:r>
          </a:p>
        </p:txBody>
      </p:sp>
      <p:sp>
        <p:nvSpPr>
          <p:cNvPr id="4" name="Номер слайда 3"/>
          <p:cNvSpPr>
            <a:spLocks noGrp="1"/>
          </p:cNvSpPr>
          <p:nvPr>
            <p:ph type="sldNum" sz="quarter" idx="12"/>
          </p:nvPr>
        </p:nvSpPr>
        <p:spPr/>
        <p:txBody>
          <a:bodyPr/>
          <a:lstStyle/>
          <a:p>
            <a:fld id="{73D4391C-B8C0-B24A-A837-316267417444}" type="slidenum">
              <a:rPr lang="ru-RU" smtClean="0"/>
              <a:pPr/>
              <a:t>3</a:t>
            </a:fld>
            <a:endParaRPr lang="ru-RU" dirty="0"/>
          </a:p>
        </p:txBody>
      </p:sp>
      <p:pic>
        <p:nvPicPr>
          <p:cNvPr id="1026" name="Picture 2">
            <a:extLst>
              <a:ext uri="{FF2B5EF4-FFF2-40B4-BE49-F238E27FC236}">
                <a16:creationId xmlns:a16="http://schemas.microsoft.com/office/drawing/2014/main" id="{E58F28D6-091D-4275-B4BF-391642543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8900" y="1189198"/>
            <a:ext cx="2875987" cy="462377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0F428680-1005-4481-995E-79DDE2D09444}"/>
              </a:ext>
            </a:extLst>
          </p:cNvPr>
          <p:cNvSpPr>
            <a:spLocks noGrp="1"/>
          </p:cNvSpPr>
          <p:nvPr>
            <p:ph type="title"/>
          </p:nvPr>
        </p:nvSpPr>
        <p:spPr>
          <a:xfrm>
            <a:off x="918662" y="273393"/>
            <a:ext cx="11267118" cy="714358"/>
          </a:xfrm>
        </p:spPr>
        <p:txBody>
          <a:bodyPr anchor="t" anchorCtr="0"/>
          <a:lstStyle/>
          <a:p>
            <a:r>
              <a:rPr lang="ru-RU" sz="2700" dirty="0">
                <a:latin typeface="+mn-lt"/>
                <a:cs typeface="Times New Roman" panose="02020603050405020304" pitchFamily="18" charset="0"/>
              </a:rPr>
              <a:t>1. Запад и Украина, как субъекты «проекта анти-Россия»</a:t>
            </a:r>
          </a:p>
        </p:txBody>
      </p:sp>
      <p:grpSp>
        <p:nvGrpSpPr>
          <p:cNvPr id="9" name="Группа 8">
            <a:extLst>
              <a:ext uri="{FF2B5EF4-FFF2-40B4-BE49-F238E27FC236}">
                <a16:creationId xmlns:a16="http://schemas.microsoft.com/office/drawing/2014/main" id="{69A7E0F9-2EAC-4366-A973-4DC5EB394E03}"/>
              </a:ext>
            </a:extLst>
          </p:cNvPr>
          <p:cNvGrpSpPr/>
          <p:nvPr/>
        </p:nvGrpSpPr>
        <p:grpSpPr>
          <a:xfrm>
            <a:off x="165463" y="809626"/>
            <a:ext cx="3445484" cy="5491162"/>
            <a:chOff x="165463" y="809626"/>
            <a:chExt cx="3445484" cy="5491162"/>
          </a:xfrm>
        </p:grpSpPr>
        <p:pic>
          <p:nvPicPr>
            <p:cNvPr id="7" name="Рисунок 6">
              <a:extLst>
                <a:ext uri="{FF2B5EF4-FFF2-40B4-BE49-F238E27FC236}">
                  <a16:creationId xmlns:a16="http://schemas.microsoft.com/office/drawing/2014/main" id="{E17D14D3-31CF-4B13-9109-1B3572BE71DC}"/>
                </a:ext>
              </a:extLst>
            </p:cNvPr>
            <p:cNvPicPr>
              <a:picLocks noChangeAspect="1"/>
            </p:cNvPicPr>
            <p:nvPr/>
          </p:nvPicPr>
          <p:blipFill>
            <a:blip r:embed="rId4"/>
            <a:stretch>
              <a:fillRect/>
            </a:stretch>
          </p:blipFill>
          <p:spPr>
            <a:xfrm>
              <a:off x="224223" y="921159"/>
              <a:ext cx="3327964" cy="5268096"/>
            </a:xfrm>
            <a:prstGeom prst="rect">
              <a:avLst/>
            </a:prstGeom>
          </p:spPr>
        </p:pic>
        <p:sp>
          <p:nvSpPr>
            <p:cNvPr id="8" name="Прямоугольник 7">
              <a:extLst>
                <a:ext uri="{FF2B5EF4-FFF2-40B4-BE49-F238E27FC236}">
                  <a16:creationId xmlns:a16="http://schemas.microsoft.com/office/drawing/2014/main" id="{08AF1B03-C596-416D-BDD4-2FACEA03CDB0}"/>
                </a:ext>
              </a:extLst>
            </p:cNvPr>
            <p:cNvSpPr/>
            <p:nvPr/>
          </p:nvSpPr>
          <p:spPr>
            <a:xfrm>
              <a:off x="165463" y="809626"/>
              <a:ext cx="3445484" cy="54911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886267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smtClean="0"/>
              <a:t>2. </a:t>
            </a:r>
            <a:r>
              <a:rPr lang="ru-RU" sz="2000" dirty="0"/>
              <a:t>Мизантропические организации и течения как элементы деструктивной идеологии и  оружие Запада против России. </a:t>
            </a:r>
          </a:p>
        </p:txBody>
      </p:sp>
      <p:sp>
        <p:nvSpPr>
          <p:cNvPr id="3" name="Объект 2"/>
          <p:cNvSpPr>
            <a:spLocks noGrp="1"/>
          </p:cNvSpPr>
          <p:nvPr>
            <p:ph idx="1"/>
          </p:nvPr>
        </p:nvSpPr>
        <p:spPr/>
        <p:txBody>
          <a:bodyPr/>
          <a:lstStyle/>
          <a:p>
            <a:r>
              <a:rPr lang="ru-RU" dirty="0"/>
              <a:t>Наиболее </a:t>
            </a:r>
            <a:r>
              <a:rPr lang="ru-RU" dirty="0" smtClean="0"/>
              <a:t>опасными проявлениями деструктивной идеологии и ее основными </a:t>
            </a:r>
            <a:r>
              <a:rPr lang="ru-RU" dirty="0"/>
              <a:t>тенденциями в молодежной среде на настоящий момент представляются следующие:</a:t>
            </a:r>
          </a:p>
          <a:p>
            <a:r>
              <a:rPr lang="ru-RU" dirty="0"/>
              <a:t>	расширение возрастных рамок вовлечения в </a:t>
            </a:r>
            <a:r>
              <a:rPr lang="ru-RU" dirty="0" err="1"/>
              <a:t>деструктив</a:t>
            </a:r>
            <a:r>
              <a:rPr lang="ru-RU" dirty="0"/>
              <a:t>;</a:t>
            </a:r>
          </a:p>
          <a:p>
            <a:r>
              <a:rPr lang="ru-RU" dirty="0"/>
              <a:t>	пропаганда насилия, вплоть до убийства, </a:t>
            </a:r>
            <a:r>
              <a:rPr lang="ru-RU" dirty="0" smtClean="0"/>
              <a:t>включая </a:t>
            </a:r>
            <a:r>
              <a:rPr lang="ru-RU" dirty="0"/>
              <a:t>малолетних и новорожденных;</a:t>
            </a:r>
          </a:p>
          <a:p>
            <a:r>
              <a:rPr lang="ru-RU" dirty="0"/>
              <a:t>	все более заметная трансформация «</a:t>
            </a:r>
            <a:r>
              <a:rPr lang="ru-RU" dirty="0" err="1"/>
              <a:t>скулшутинга</a:t>
            </a:r>
            <a:r>
              <a:rPr lang="ru-RU" dirty="0"/>
              <a:t>» в «</a:t>
            </a:r>
            <a:r>
              <a:rPr lang="ru-RU" dirty="0" err="1"/>
              <a:t>массшутинг</a:t>
            </a:r>
            <a:r>
              <a:rPr lang="ru-RU" dirty="0"/>
              <a:t>» (массовые убийства), слияние «</a:t>
            </a:r>
            <a:r>
              <a:rPr lang="ru-RU" dirty="0" err="1"/>
              <a:t>колумбайнеров</a:t>
            </a:r>
            <a:r>
              <a:rPr lang="ru-RU" dirty="0"/>
              <a:t>» с </a:t>
            </a:r>
            <a:r>
              <a:rPr lang="ru-RU" dirty="0" err="1"/>
              <a:t>пиплхейтерами</a:t>
            </a:r>
            <a:r>
              <a:rPr lang="ru-RU" dirty="0"/>
              <a:t>, прежде всего в формате «Маньяков. Культа убийств» (М.К.У.) и ТСС (</a:t>
            </a:r>
            <a:r>
              <a:rPr lang="ru-RU" dirty="0" err="1"/>
              <a:t>True</a:t>
            </a:r>
            <a:r>
              <a:rPr lang="ru-RU" dirty="0"/>
              <a:t> </a:t>
            </a:r>
            <a:r>
              <a:rPr lang="ru-RU" dirty="0" err="1"/>
              <a:t>crime</a:t>
            </a:r>
            <a:r>
              <a:rPr lang="ru-RU" dirty="0"/>
              <a:t> </a:t>
            </a:r>
            <a:r>
              <a:rPr lang="ru-RU" dirty="0" err="1"/>
              <a:t>community</a:t>
            </a:r>
            <a:r>
              <a:rPr lang="ru-RU" dirty="0"/>
              <a:t>, или Сообщество «настоящих», то есть не обусловленных </a:t>
            </a:r>
            <a:r>
              <a:rPr lang="ru-RU" dirty="0" err="1"/>
              <a:t>бытовами</a:t>
            </a:r>
            <a:r>
              <a:rPr lang="ru-RU" dirty="0"/>
              <a:t> мотивами, преступлений);</a:t>
            </a:r>
          </a:p>
          <a:p>
            <a:r>
              <a:rPr lang="ru-RU" dirty="0"/>
              <a:t>	</a:t>
            </a:r>
            <a:r>
              <a:rPr lang="ru-RU" dirty="0" err="1"/>
              <a:t>сваттинг</a:t>
            </a:r>
            <a:r>
              <a:rPr lang="ru-RU" dirty="0"/>
              <a:t> (</a:t>
            </a:r>
            <a:r>
              <a:rPr lang="ru-RU" dirty="0" err="1"/>
              <a:t>лжеминирования</a:t>
            </a:r>
            <a:r>
              <a:rPr lang="ru-RU" dirty="0"/>
              <a:t> учебных заведений, организаций, торговых центров и т.д.) как новый формат т.н. «оранжевых технологий»;</a:t>
            </a:r>
          </a:p>
          <a:p>
            <a:r>
              <a:rPr lang="ru-RU" dirty="0"/>
              <a:t>	героизация маньяков и серийных убийц, на примере которых целенаправленно пропагандируются убийства с помощью доступных средств (молотки, топоры и т.д.), а также каннибализм;</a:t>
            </a:r>
          </a:p>
          <a:p>
            <a:r>
              <a:rPr lang="ru-RU" dirty="0"/>
              <a:t>	рост политизированного экстремизма: заметное увеличение числа и активности </a:t>
            </a:r>
            <a:r>
              <a:rPr lang="ru-RU" dirty="0" err="1"/>
              <a:t>пабликов</a:t>
            </a:r>
            <a:r>
              <a:rPr lang="ru-RU" dirty="0"/>
              <a:t> и </a:t>
            </a:r>
            <a:r>
              <a:rPr lang="ru-RU" dirty="0" err="1"/>
              <a:t>тг</a:t>
            </a:r>
            <a:r>
              <a:rPr lang="ru-RU" dirty="0"/>
              <a:t>-каналов, пропагандирующих радикальный анархизм, различные ультраправые движения и т.п.</a:t>
            </a:r>
          </a:p>
          <a:p>
            <a:r>
              <a:rPr lang="ru-RU" dirty="0" smtClean="0"/>
              <a:t>.</a:t>
            </a:r>
            <a:endParaRPr lang="ru-RU" dirty="0"/>
          </a:p>
          <a:p>
            <a:endParaRPr lang="ru-RU" dirty="0"/>
          </a:p>
        </p:txBody>
      </p:sp>
      <p:sp>
        <p:nvSpPr>
          <p:cNvPr id="4" name="Номер слайда 3"/>
          <p:cNvSpPr>
            <a:spLocks noGrp="1"/>
          </p:cNvSpPr>
          <p:nvPr>
            <p:ph type="sldNum" sz="quarter" idx="12"/>
          </p:nvPr>
        </p:nvSpPr>
        <p:spPr/>
        <p:txBody>
          <a:bodyPr/>
          <a:lstStyle/>
          <a:p>
            <a:fld id="{73D4391C-B8C0-B24A-A837-316267417444}" type="slidenum">
              <a:rPr lang="ru-RU" smtClean="0"/>
              <a:pPr/>
              <a:t>30</a:t>
            </a:fld>
            <a:endParaRPr lang="ru-RU" dirty="0"/>
          </a:p>
        </p:txBody>
      </p:sp>
    </p:spTree>
    <p:extLst>
      <p:ext uri="{BB962C8B-B14F-4D97-AF65-F5344CB8AC3E}">
        <p14:creationId xmlns:p14="http://schemas.microsoft.com/office/powerpoint/2010/main" val="188414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D4391C-B8C0-B24A-A837-316267417444}" type="slidenum">
              <a:rPr kumimoji="0" lang="ru-RU"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u-RU"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1F72059-7C17-4FFD-BB5C-CC3BF51BBA1F}"/>
              </a:ext>
            </a:extLst>
          </p:cNvPr>
          <p:cNvSpPr txBox="1"/>
          <p:nvPr/>
        </p:nvSpPr>
        <p:spPr>
          <a:xfrm>
            <a:off x="900113" y="1475992"/>
            <a:ext cx="5006274" cy="4016484"/>
          </a:xfrm>
          <a:prstGeom prst="rect">
            <a:avLst/>
          </a:prstGeom>
          <a:noFill/>
        </p:spPr>
        <p:txBody>
          <a:bodyPr wrap="square" rtlCol="0">
            <a:spAutoFit/>
          </a:bodyPr>
          <a:lstStyle/>
          <a:p>
            <a:pPr marL="0" marR="0" lvl="0" indent="450000" algn="just" defTabSz="457200" rtl="0" eaLnBrk="1" fontAlgn="auto" latinLnBrk="0" hangingPunct="1">
              <a:lnSpc>
                <a:spcPct val="150000"/>
              </a:lnSpc>
              <a:spcBef>
                <a:spcPts val="0"/>
              </a:spcBef>
              <a:spcAft>
                <a:spcPts val="0"/>
              </a:spcAft>
              <a:buClrTx/>
              <a:buSzTx/>
              <a:buFontTx/>
              <a:buNone/>
              <a:tabLst/>
              <a:defRPr/>
            </a:pPr>
            <a:r>
              <a:rPr kumimoji="0" lang="ru-RU" sz="1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Подобного рода </a:t>
            </a:r>
            <a:r>
              <a:rPr kumimoji="0" lang="ru-RU" sz="1700" b="0" i="0" u="none" strike="noStrike" kern="1200" cap="none" spc="0" normalizeH="0" baseline="0" noProof="0" dirty="0" smtClean="0">
                <a:ln>
                  <a:noFill/>
                </a:ln>
                <a:solidFill>
                  <a:srgbClr val="000000"/>
                </a:solidFill>
                <a:effectLst/>
                <a:uLnTx/>
                <a:uFillTx/>
                <a:ea typeface="Calibri" panose="020F0502020204030204" pitchFamily="34" charset="0"/>
                <a:cs typeface="Times New Roman" panose="02020603050405020304" pitchFamily="18" charset="0"/>
              </a:rPr>
              <a:t>проекты</a:t>
            </a:r>
            <a:r>
              <a:rPr kumimoji="0" lang="en-US" sz="1700" b="0" i="0" u="none" strike="noStrike" kern="1200" cap="none" spc="0" normalizeH="0" baseline="0" noProof="0" dirty="0" smtClean="0">
                <a:ln>
                  <a:noFill/>
                </a:ln>
                <a:solidFill>
                  <a:srgbClr val="000000"/>
                </a:solidFill>
                <a:effectLst/>
                <a:uLnTx/>
                <a:uFillTx/>
                <a:ea typeface="Calibri" panose="020F0502020204030204" pitchFamily="34" charset="0"/>
                <a:cs typeface="Times New Roman" panose="02020603050405020304" pitchFamily="18" charset="0"/>
              </a:rPr>
              <a:t> </a:t>
            </a:r>
            <a:r>
              <a:rPr kumimoji="0" lang="ru-RU" sz="1700" b="0" i="0" u="none" strike="noStrike" kern="1200" cap="none" spc="0" normalizeH="0" baseline="0" noProof="0" dirty="0" smtClean="0">
                <a:ln>
                  <a:noFill/>
                </a:ln>
                <a:solidFill>
                  <a:srgbClr val="000000"/>
                </a:solidFill>
                <a:effectLst/>
                <a:uLnTx/>
                <a:uFillTx/>
                <a:ea typeface="Calibri" panose="020F0502020204030204" pitchFamily="34" charset="0"/>
                <a:cs typeface="Times New Roman" panose="02020603050405020304" pitchFamily="18" charset="0"/>
              </a:rPr>
              <a:t>реализации</a:t>
            </a:r>
            <a:r>
              <a:rPr kumimoji="0" lang="ru-RU" sz="1700" b="0" i="0" u="none" strike="noStrike" kern="1200" cap="none" spc="0" normalizeH="0" noProof="0" dirty="0" smtClean="0">
                <a:ln>
                  <a:noFill/>
                </a:ln>
                <a:solidFill>
                  <a:srgbClr val="000000"/>
                </a:solidFill>
                <a:effectLst/>
                <a:uLnTx/>
                <a:uFillTx/>
                <a:ea typeface="Calibri" panose="020F0502020204030204" pitchFamily="34" charset="0"/>
                <a:cs typeface="Times New Roman" panose="02020603050405020304" pitchFamily="18" charset="0"/>
              </a:rPr>
              <a:t> идей и ценностей деструктивной идеологии</a:t>
            </a:r>
            <a:r>
              <a:rPr kumimoji="0" lang="ru-RU" sz="1700" b="0" i="0" u="none" strike="noStrike" kern="1200" cap="none" spc="0" normalizeH="0" baseline="0" noProof="0" dirty="0" smtClean="0">
                <a:ln>
                  <a:noFill/>
                </a:ln>
                <a:solidFill>
                  <a:srgbClr val="000000"/>
                </a:solidFill>
                <a:effectLst/>
                <a:uLnTx/>
                <a:uFillTx/>
                <a:ea typeface="Calibri" panose="020F0502020204030204" pitchFamily="34" charset="0"/>
                <a:cs typeface="Times New Roman" panose="02020603050405020304" pitchFamily="18" charset="0"/>
              </a:rPr>
              <a:t> </a:t>
            </a:r>
            <a:r>
              <a:rPr kumimoji="0" lang="ru-RU" sz="1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курируют четыре центра информационно-психологических специальных операций ВС Украины – 16-й в Житомире, 72-й в Броварах (под Киевом), 74-й во Львове и 83-й в Одессе</a:t>
            </a:r>
            <a:r>
              <a:rPr kumimoji="0" lang="ru-RU" sz="1700" b="0" i="0" u="none" strike="noStrike" kern="1200" cap="none" spc="0" normalizeH="0" noProof="0" dirty="0">
                <a:ln>
                  <a:noFill/>
                </a:ln>
                <a:solidFill>
                  <a:srgbClr val="000000"/>
                </a:solidFill>
                <a:effectLst/>
                <a:uLnTx/>
                <a:uFillTx/>
                <a:ea typeface="Calibri" panose="020F0502020204030204" pitchFamily="34" charset="0"/>
                <a:cs typeface="Times New Roman" panose="02020603050405020304" pitchFamily="18" charset="0"/>
              </a:rPr>
              <a:t> при непосредственной поддержке Запада.</a:t>
            </a:r>
            <a:endParaRPr kumimoji="0" lang="ru-RU" sz="1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a:p>
            <a:pPr marL="0" marR="0" lvl="0" indent="450000" algn="just" defTabSz="457200" rtl="0" eaLnBrk="1" fontAlgn="auto" latinLnBrk="0" hangingPunct="1">
              <a:lnSpc>
                <a:spcPct val="150000"/>
              </a:lnSpc>
              <a:spcBef>
                <a:spcPts val="0"/>
              </a:spcBef>
              <a:spcAft>
                <a:spcPts val="0"/>
              </a:spcAft>
              <a:buClrTx/>
              <a:buSzTx/>
              <a:buFontTx/>
              <a:buNone/>
              <a:tabLst/>
              <a:defRPr/>
            </a:pPr>
            <a:r>
              <a:rPr lang="ru-RU" sz="1700" dirty="0">
                <a:solidFill>
                  <a:srgbClr val="000000"/>
                </a:solidFill>
                <a:ea typeface="Calibri" panose="020F0502020204030204" pitchFamily="34" charset="0"/>
                <a:cs typeface="Times New Roman" panose="02020603050405020304" pitchFamily="18" charset="0"/>
              </a:rPr>
              <a:t>Эти проекты входят в систему внедрения на территории России деструктивной идеологии.</a:t>
            </a:r>
            <a:endParaRPr kumimoji="0" lang="ru-RU" sz="17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D5BA0A53-089F-4A96-BA28-D464C6726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3704" y="1578761"/>
            <a:ext cx="6298537" cy="35681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7596E7-BDD2-4043-8003-619C6C98F900}"/>
              </a:ext>
            </a:extLst>
          </p:cNvPr>
          <p:cNvSpPr txBox="1"/>
          <p:nvPr/>
        </p:nvSpPr>
        <p:spPr>
          <a:xfrm>
            <a:off x="6183704" y="5261777"/>
            <a:ext cx="6298537" cy="395814"/>
          </a:xfrm>
          <a:prstGeom prst="rect">
            <a:avLst/>
          </a:prstGeom>
          <a:noFill/>
        </p:spPr>
        <p:txBody>
          <a:bodyPr wrap="square" rtlCol="0">
            <a:spAutoFit/>
          </a:bodyPr>
          <a:lstStyle/>
          <a:p>
            <a:pPr marL="0" marR="0" lvl="0" indent="449580" algn="ctr" defTabSz="457200" rtl="0" eaLnBrk="1" fontAlgn="auto" latinLnBrk="0" hangingPunct="1">
              <a:lnSpc>
                <a:spcPct val="150000"/>
              </a:lnSpc>
              <a:spcBef>
                <a:spcPts val="0"/>
              </a:spcBef>
              <a:spcAft>
                <a:spcPts val="0"/>
              </a:spcAft>
              <a:buClrTx/>
              <a:buSzTx/>
              <a:buFontTx/>
              <a:buNone/>
              <a:tabLst/>
              <a:defRPr/>
            </a:pPr>
            <a:r>
              <a:rPr kumimoji="0" lang="ru-RU" sz="1500" i="0" u="none" strike="noStrike" kern="1200" cap="none" spc="0" normalizeH="0" baseline="0" noProof="0" dirty="0">
                <a:ln>
                  <a:noFill/>
                </a:ln>
                <a:solidFill>
                  <a:srgbClr val="A30236"/>
                </a:solidFill>
                <a:effectLst/>
                <a:uLnTx/>
                <a:uFillTx/>
                <a:latin typeface="Arial" panose="020B0604020202020204" pitchFamily="34" charset="0"/>
                <a:ea typeface="+mn-ea"/>
                <a:cs typeface="+mn-cs"/>
              </a:rPr>
              <a:t>72-й ЦИПСО после российского удара, 24 февраля</a:t>
            </a:r>
          </a:p>
        </p:txBody>
      </p:sp>
      <p:sp>
        <p:nvSpPr>
          <p:cNvPr id="7" name="Title 1">
            <a:extLst>
              <a:ext uri="{FF2B5EF4-FFF2-40B4-BE49-F238E27FC236}">
                <a16:creationId xmlns:a16="http://schemas.microsoft.com/office/drawing/2014/main" id="{EE697ACE-2B05-45B3-AF60-A0B9ECDCE8E7}"/>
              </a:ext>
            </a:extLst>
          </p:cNvPr>
          <p:cNvSpPr txBox="1">
            <a:spLocks/>
          </p:cNvSpPr>
          <p:nvPr/>
        </p:nvSpPr>
        <p:spPr>
          <a:xfrm>
            <a:off x="974648" y="292055"/>
            <a:ext cx="8421281"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000" dirty="0">
                <a:latin typeface="+mn-lt"/>
                <a:cs typeface="Times New Roman" panose="02020603050405020304" pitchFamily="18" charset="0"/>
              </a:rPr>
              <a:t>2. Мизантропические организации и течения как элементы деструктивной идеологии и  оружие Запада против России. </a:t>
            </a:r>
          </a:p>
          <a:p>
            <a:r>
              <a:rPr lang="ru-RU" sz="2000" dirty="0">
                <a:latin typeface="+mn-lt"/>
                <a:cs typeface="Times New Roman" panose="02020603050405020304" pitchFamily="18" charset="0"/>
              </a:rPr>
              <a:t> </a:t>
            </a:r>
          </a:p>
          <a:p>
            <a:r>
              <a:rPr lang="ru-RU" sz="2700" dirty="0" smtClean="0">
                <a:latin typeface="+mn-lt"/>
                <a:cs typeface="Times New Roman" panose="02020603050405020304" pitchFamily="18" charset="0"/>
              </a:rPr>
              <a:t> </a:t>
            </a:r>
            <a:endParaRPr lang="ru-RU" sz="2700" dirty="0">
              <a:latin typeface="+mn-lt"/>
              <a:cs typeface="Times New Roman" panose="02020603050405020304" pitchFamily="18" charset="0"/>
            </a:endParaRPr>
          </a:p>
        </p:txBody>
      </p:sp>
    </p:spTree>
    <p:extLst>
      <p:ext uri="{BB962C8B-B14F-4D97-AF65-F5344CB8AC3E}">
        <p14:creationId xmlns:p14="http://schemas.microsoft.com/office/powerpoint/2010/main" val="456133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F2CB3F6-83B3-4EC0-B165-A5E9A14C9322}"/>
              </a:ext>
            </a:extLst>
          </p:cNvPr>
          <p:cNvSpPr txBox="1">
            <a:spLocks/>
          </p:cNvSpPr>
          <p:nvPr/>
        </p:nvSpPr>
        <p:spPr>
          <a:xfrm>
            <a:off x="974648" y="292055"/>
            <a:ext cx="9820870"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700" dirty="0">
                <a:latin typeface="+mn-lt"/>
                <a:cs typeface="Times New Roman" panose="02020603050405020304" pitchFamily="18" charset="0"/>
              </a:rPr>
              <a:t>3. Традиционные российские духовно-нравственные ценности против деструктивной идеологии</a:t>
            </a:r>
          </a:p>
        </p:txBody>
      </p:sp>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32</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31861" y="1600775"/>
            <a:ext cx="6259404" cy="3990836"/>
          </a:xfrm>
          <a:prstGeom prst="rect">
            <a:avLst/>
          </a:prstGeom>
          <a:noFill/>
        </p:spPr>
        <p:txBody>
          <a:bodyPr wrap="square" rtlCol="0">
            <a:spAutoFit/>
          </a:bodyPr>
          <a:lstStyle/>
          <a:p>
            <a:pPr indent="449580" algn="just">
              <a:spcAft>
                <a:spcPts val="800"/>
              </a:spcAft>
            </a:pPr>
            <a:r>
              <a:rPr lang="ru-RU" sz="1600" dirty="0">
                <a:ea typeface="Calibri" panose="020F0502020204030204" pitchFamily="34" charset="0"/>
              </a:rPr>
              <a:t>Реализация деструктивной идеологии предполагает исполнителей (субъектов реализации): </a:t>
            </a:r>
          </a:p>
          <a:p>
            <a:pPr indent="449580" algn="just">
              <a:spcAft>
                <a:spcPts val="800"/>
              </a:spcAft>
            </a:pPr>
            <a:r>
              <a:rPr lang="ru-RU" sz="1600" dirty="0">
                <a:ea typeface="Calibri" panose="020F0502020204030204" pitchFamily="34" charset="0"/>
              </a:rPr>
              <a:t>«Угрозу традиционным ценностям представляют деятельность экстремистских и террористических организаций, отдельных средств массовой информации и массовых коммуникаций, действия Соединенных Штатов Америки и других недружественных иностранных государств, ряда транснациональных корпораций и иностранных некоммерческих организаций, а также деятельность некоторых организаций и лиц на территории России». </a:t>
            </a:r>
            <a:endParaRPr lang="ru-RU" sz="1600" dirty="0" smtClean="0">
              <a:ea typeface="Calibri" panose="020F0502020204030204" pitchFamily="34" charset="0"/>
            </a:endParaRPr>
          </a:p>
          <a:p>
            <a:pPr indent="449580" algn="just">
              <a:spcAft>
                <a:spcPts val="800"/>
              </a:spcAft>
            </a:pPr>
            <a:r>
              <a:rPr lang="ru-RU" sz="1600" dirty="0" smtClean="0">
                <a:ea typeface="Calibri" panose="020F0502020204030204" pitchFamily="34" charset="0"/>
              </a:rPr>
              <a:t>Здесь </a:t>
            </a:r>
            <a:r>
              <a:rPr lang="ru-RU" sz="1600" dirty="0">
                <a:ea typeface="Calibri" panose="020F0502020204030204" pitchFamily="34" charset="0"/>
              </a:rPr>
              <a:t>мы видим, что среди субъектов, распространяющих деструктивную идеологию, которая противопоставляется традиционным российским духовно-нравственным ценностям, видное место занимают экстремистские и террористические организации.»</a:t>
            </a:r>
            <a:endParaRPr lang="ru-RU" sz="1600" dirty="0">
              <a:cs typeface="Times New Roman" panose="02020603050405020304" pitchFamily="18" charset="0"/>
            </a:endParaRPr>
          </a:p>
        </p:txBody>
      </p:sp>
      <p:grpSp>
        <p:nvGrpSpPr>
          <p:cNvPr id="10" name="Группа 9">
            <a:extLst>
              <a:ext uri="{FF2B5EF4-FFF2-40B4-BE49-F238E27FC236}">
                <a16:creationId xmlns:a16="http://schemas.microsoft.com/office/drawing/2014/main" id="{B3A2C307-7950-4D7E-A434-7EE9213B24FC}"/>
              </a:ext>
            </a:extLst>
          </p:cNvPr>
          <p:cNvGrpSpPr/>
          <p:nvPr/>
        </p:nvGrpSpPr>
        <p:grpSpPr>
          <a:xfrm>
            <a:off x="7865706" y="1101013"/>
            <a:ext cx="4758614" cy="5365102"/>
            <a:chOff x="7865706" y="1101013"/>
            <a:chExt cx="4758614" cy="5365102"/>
          </a:xfrm>
        </p:grpSpPr>
        <p:pic>
          <p:nvPicPr>
            <p:cNvPr id="4" name="Рисунок 3">
              <a:extLst>
                <a:ext uri="{FF2B5EF4-FFF2-40B4-BE49-F238E27FC236}">
                  <a16:creationId xmlns:a16="http://schemas.microsoft.com/office/drawing/2014/main" id="{B88285D0-26D7-4E95-A17D-5C66111A2140}"/>
                </a:ext>
              </a:extLst>
            </p:cNvPr>
            <p:cNvPicPr>
              <a:picLocks noChangeAspect="1"/>
            </p:cNvPicPr>
            <p:nvPr/>
          </p:nvPicPr>
          <p:blipFill rotWithShape="1">
            <a:blip r:embed="rId2"/>
            <a:srcRect r="5958"/>
            <a:stretch/>
          </p:blipFill>
          <p:spPr>
            <a:xfrm>
              <a:off x="7903030" y="2491273"/>
              <a:ext cx="4628785" cy="2183779"/>
            </a:xfrm>
            <a:prstGeom prst="rect">
              <a:avLst/>
            </a:prstGeom>
          </p:spPr>
        </p:pic>
        <p:sp>
          <p:nvSpPr>
            <p:cNvPr id="8" name="Прямоугольник 7">
              <a:extLst>
                <a:ext uri="{FF2B5EF4-FFF2-40B4-BE49-F238E27FC236}">
                  <a16:creationId xmlns:a16="http://schemas.microsoft.com/office/drawing/2014/main" id="{E68B07D4-C5BF-48C8-9D77-401ED5687711}"/>
                </a:ext>
              </a:extLst>
            </p:cNvPr>
            <p:cNvSpPr/>
            <p:nvPr/>
          </p:nvSpPr>
          <p:spPr>
            <a:xfrm>
              <a:off x="7865706" y="1101013"/>
              <a:ext cx="4758614" cy="536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091055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FFEA76-E1BC-429F-BCC4-7412858075CA}"/>
              </a:ext>
            </a:extLst>
          </p:cNvPr>
          <p:cNvSpPr txBox="1">
            <a:spLocks/>
          </p:cNvSpPr>
          <p:nvPr/>
        </p:nvSpPr>
        <p:spPr>
          <a:xfrm>
            <a:off x="974648" y="292055"/>
            <a:ext cx="9820870"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700" dirty="0">
                <a:latin typeface="+mn-lt"/>
                <a:cs typeface="Times New Roman" panose="02020603050405020304" pitchFamily="18" charset="0"/>
              </a:rPr>
              <a:t>Система деструктивной идеологии</a:t>
            </a:r>
          </a:p>
        </p:txBody>
      </p:sp>
      <p:graphicFrame>
        <p:nvGraphicFramePr>
          <p:cNvPr id="6" name="Схема 5">
            <a:extLst>
              <a:ext uri="{FF2B5EF4-FFF2-40B4-BE49-F238E27FC236}">
                <a16:creationId xmlns:a16="http://schemas.microsoft.com/office/drawing/2014/main" id="{D7EB92EA-BA5A-4A29-AEBE-A0BF2A00CBB5}"/>
              </a:ext>
            </a:extLst>
          </p:cNvPr>
          <p:cNvGraphicFramePr/>
          <p:nvPr>
            <p:extLst>
              <p:ext uri="{D42A27DB-BD31-4B8C-83A1-F6EECF244321}">
                <p14:modId xmlns:p14="http://schemas.microsoft.com/office/powerpoint/2010/main" val="3179756987"/>
              </p:ext>
            </p:extLst>
          </p:nvPr>
        </p:nvGraphicFramePr>
        <p:xfrm>
          <a:off x="900113" y="910684"/>
          <a:ext cx="11518932" cy="5236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омер слайда 3"/>
          <p:cNvSpPr>
            <a:spLocks noGrp="1"/>
          </p:cNvSpPr>
          <p:nvPr>
            <p:ph type="sldNum" sz="quarter" idx="12"/>
          </p:nvPr>
        </p:nvSpPr>
        <p:spPr/>
        <p:txBody>
          <a:bodyPr/>
          <a:lstStyle/>
          <a:p>
            <a:fld id="{73D4391C-B8C0-B24A-A837-316267417444}" type="slidenum">
              <a:rPr lang="ru-RU" smtClean="0"/>
              <a:pPr/>
              <a:t>33</a:t>
            </a:fld>
            <a:endParaRPr lang="ru-RU" dirty="0"/>
          </a:p>
        </p:txBody>
      </p:sp>
    </p:spTree>
    <p:extLst>
      <p:ext uri="{BB962C8B-B14F-4D97-AF65-F5344CB8AC3E}">
        <p14:creationId xmlns:p14="http://schemas.microsoft.com/office/powerpoint/2010/main" val="4057158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840963" y="752916"/>
            <a:ext cx="6255787" cy="5415822"/>
          </a:xfrm>
        </p:spPr>
        <p:txBody>
          <a:bodyPr/>
          <a:lstStyle/>
          <a:p>
            <a:pPr indent="457200">
              <a:lnSpc>
                <a:spcPct val="150000"/>
              </a:lnSpc>
              <a:spcBef>
                <a:spcPts val="0"/>
              </a:spcBef>
            </a:pPr>
            <a:r>
              <a:rPr lang="ru-RU" dirty="0"/>
              <a:t>В пункте 14 Основ отмечается, что  «Идеологическое и психологическое воздействие на граждан ведет к насаждению чуждой российскому народу и разрушительной для российского общества системы идей и ценностей, включая:</a:t>
            </a:r>
          </a:p>
          <a:p>
            <a:pPr indent="450000">
              <a:spcBef>
                <a:spcPts val="0"/>
              </a:spcBef>
              <a:buFont typeface="Arial" panose="020B0604020202020204" pitchFamily="34" charset="0"/>
              <a:buChar char="•"/>
            </a:pPr>
            <a:r>
              <a:rPr lang="ru-RU" dirty="0"/>
              <a:t>культивирование эгоизма;</a:t>
            </a:r>
          </a:p>
          <a:p>
            <a:pPr indent="450000">
              <a:spcBef>
                <a:spcPts val="0"/>
              </a:spcBef>
              <a:buFont typeface="Arial" panose="020B0604020202020204" pitchFamily="34" charset="0"/>
              <a:buChar char="•"/>
            </a:pPr>
            <a:r>
              <a:rPr lang="ru-RU" dirty="0"/>
              <a:t>вседозволенности;</a:t>
            </a:r>
          </a:p>
          <a:p>
            <a:pPr indent="450000">
              <a:spcBef>
                <a:spcPts val="0"/>
              </a:spcBef>
              <a:buFont typeface="Arial" panose="020B0604020202020204" pitchFamily="34" charset="0"/>
              <a:buChar char="•"/>
            </a:pPr>
            <a:r>
              <a:rPr lang="ru-RU" dirty="0"/>
              <a:t>безнравственности;</a:t>
            </a:r>
          </a:p>
          <a:p>
            <a:pPr indent="450000">
              <a:spcBef>
                <a:spcPts val="0"/>
              </a:spcBef>
              <a:buFont typeface="Arial" panose="020B0604020202020204" pitchFamily="34" charset="0"/>
              <a:buChar char="•"/>
            </a:pPr>
            <a:r>
              <a:rPr lang="ru-RU" dirty="0"/>
              <a:t>отрицание идеалов: </a:t>
            </a:r>
          </a:p>
          <a:p>
            <a:pPr marL="450000">
              <a:spcBef>
                <a:spcPts val="0"/>
              </a:spcBef>
            </a:pPr>
            <a:r>
              <a:rPr lang="ru-RU" dirty="0"/>
              <a:t>патриотизма, служения Отечеству, естественного продолжения жизни, ценности крепкой семьи, брака, многодетности, созидательного труда, позитивного вклада России в мировую историю и культуру, разрушение традиционной семьи с помощью пропаганды нетрадиционных сексуальных отношений</a:t>
            </a:r>
            <a:r>
              <a:rPr lang="ru-RU" dirty="0" smtClean="0"/>
              <a:t>».</a:t>
            </a:r>
          </a:p>
          <a:p>
            <a:pPr marL="450000" algn="just">
              <a:spcBef>
                <a:spcPts val="0"/>
              </a:spcBef>
            </a:pPr>
            <a:r>
              <a:rPr lang="ru-RU" dirty="0" smtClean="0"/>
              <a:t>	Под </a:t>
            </a:r>
            <a:r>
              <a:rPr lang="ru-RU" dirty="0"/>
              <a:t>видом </a:t>
            </a:r>
            <a:r>
              <a:rPr lang="ru-RU" dirty="0" smtClean="0"/>
              <a:t>свободы выбора  и толерантности пропагандируются аборты </a:t>
            </a:r>
            <a:r>
              <a:rPr lang="ru-RU" dirty="0"/>
              <a:t>и </a:t>
            </a:r>
            <a:r>
              <a:rPr lang="ru-RU" dirty="0" smtClean="0"/>
              <a:t>феминизм, отказ </a:t>
            </a:r>
            <a:r>
              <a:rPr lang="ru-RU" dirty="0"/>
              <a:t>от создания семьи и рождения детей </a:t>
            </a:r>
            <a:r>
              <a:rPr lang="ru-RU" dirty="0" smtClean="0"/>
              <a:t>(</a:t>
            </a:r>
            <a:r>
              <a:rPr lang="ru-RU" dirty="0" err="1" smtClean="0"/>
              <a:t>чайлдфри</a:t>
            </a:r>
            <a:r>
              <a:rPr lang="ru-RU" dirty="0" smtClean="0"/>
              <a:t>), нездоровые </a:t>
            </a:r>
            <a:r>
              <a:rPr lang="ru-RU" dirty="0"/>
              <a:t>половые отношения и извращенные формы сожительства</a:t>
            </a:r>
            <a:r>
              <a:rPr lang="ru-RU" dirty="0" smtClean="0"/>
              <a:t>. Объединяет их одно – путь к вырождению.</a:t>
            </a:r>
            <a:endParaRPr lang="ru-RU" dirty="0"/>
          </a:p>
          <a:p>
            <a:pPr marL="450000" algn="just">
              <a:spcBef>
                <a:spcPts val="0"/>
              </a:spcBef>
            </a:pPr>
            <a:endParaRPr lang="ru-RU" dirty="0"/>
          </a:p>
        </p:txBody>
      </p:sp>
      <p:sp>
        <p:nvSpPr>
          <p:cNvPr id="4" name="Номер слайда 3"/>
          <p:cNvSpPr>
            <a:spLocks noGrp="1"/>
          </p:cNvSpPr>
          <p:nvPr>
            <p:ph type="sldNum" sz="quarter" idx="12"/>
          </p:nvPr>
        </p:nvSpPr>
        <p:spPr/>
        <p:txBody>
          <a:bodyPr/>
          <a:lstStyle/>
          <a:p>
            <a:fld id="{73D4391C-B8C0-B24A-A837-316267417444}" type="slidenum">
              <a:rPr lang="ru-RU" smtClean="0"/>
              <a:pPr/>
              <a:t>34</a:t>
            </a:fld>
            <a:endParaRPr lang="ru-RU" dirty="0"/>
          </a:p>
        </p:txBody>
      </p:sp>
      <p:grpSp>
        <p:nvGrpSpPr>
          <p:cNvPr id="5" name="Группа 4">
            <a:extLst>
              <a:ext uri="{FF2B5EF4-FFF2-40B4-BE49-F238E27FC236}">
                <a16:creationId xmlns:a16="http://schemas.microsoft.com/office/drawing/2014/main" id="{D1613EBF-8B16-4903-8FA2-90C5102D1588}"/>
              </a:ext>
            </a:extLst>
          </p:cNvPr>
          <p:cNvGrpSpPr/>
          <p:nvPr/>
        </p:nvGrpSpPr>
        <p:grpSpPr>
          <a:xfrm>
            <a:off x="900113" y="851707"/>
            <a:ext cx="4739952" cy="5449081"/>
            <a:chOff x="7865706" y="1101013"/>
            <a:chExt cx="4758614" cy="5365102"/>
          </a:xfrm>
        </p:grpSpPr>
        <p:pic>
          <p:nvPicPr>
            <p:cNvPr id="6" name="Рисунок 5">
              <a:extLst>
                <a:ext uri="{FF2B5EF4-FFF2-40B4-BE49-F238E27FC236}">
                  <a16:creationId xmlns:a16="http://schemas.microsoft.com/office/drawing/2014/main" id="{EEF86076-C2B4-4536-8840-558AB5AAD34C}"/>
                </a:ext>
              </a:extLst>
            </p:cNvPr>
            <p:cNvPicPr>
              <a:picLocks noChangeAspect="1"/>
            </p:cNvPicPr>
            <p:nvPr/>
          </p:nvPicPr>
          <p:blipFill rotWithShape="1">
            <a:blip r:embed="rId2"/>
            <a:srcRect r="5958"/>
            <a:stretch/>
          </p:blipFill>
          <p:spPr>
            <a:xfrm>
              <a:off x="7903030" y="2491273"/>
              <a:ext cx="4628785" cy="2183779"/>
            </a:xfrm>
            <a:prstGeom prst="rect">
              <a:avLst/>
            </a:prstGeom>
          </p:spPr>
        </p:pic>
        <p:sp>
          <p:nvSpPr>
            <p:cNvPr id="7" name="Прямоугольник 6">
              <a:extLst>
                <a:ext uri="{FF2B5EF4-FFF2-40B4-BE49-F238E27FC236}">
                  <a16:creationId xmlns:a16="http://schemas.microsoft.com/office/drawing/2014/main" id="{CDA9C51D-932D-4901-A242-C85781005EC4}"/>
                </a:ext>
              </a:extLst>
            </p:cNvPr>
            <p:cNvSpPr/>
            <p:nvPr/>
          </p:nvSpPr>
          <p:spPr>
            <a:xfrm>
              <a:off x="7865706" y="1101013"/>
              <a:ext cx="4758614" cy="536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044257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4648" y="1006413"/>
            <a:ext cx="11088398" cy="5491102"/>
          </a:xfrm>
        </p:spPr>
        <p:txBody>
          <a:bodyPr/>
          <a:lstStyle/>
          <a:p>
            <a:pPr>
              <a:lnSpc>
                <a:spcPct val="150000"/>
              </a:lnSpc>
            </a:pPr>
            <a:r>
              <a:rPr lang="ru-RU" sz="1750" b="1" dirty="0" smtClean="0"/>
              <a:t>ЗАПАД ПРОГРАММИРУЕТ НА САМОУНИЧТОЖЕНИЕ.</a:t>
            </a:r>
          </a:p>
          <a:p>
            <a:pPr>
              <a:lnSpc>
                <a:spcPct val="150000"/>
              </a:lnSpc>
            </a:pPr>
            <a:r>
              <a:rPr lang="ru-RU" sz="1700" dirty="0" err="1" smtClean="0"/>
              <a:t>Такер</a:t>
            </a:r>
            <a:r>
              <a:rPr lang="ru-RU" sz="1700" dirty="0" smtClean="0"/>
              <a:t> </a:t>
            </a:r>
            <a:r>
              <a:rPr lang="ru-RU" sz="1700" dirty="0" err="1" smtClean="0"/>
              <a:t>Карлсон</a:t>
            </a:r>
            <a:r>
              <a:rPr lang="ru-RU" sz="1700" dirty="0" smtClean="0"/>
              <a:t>, американский журналист: </a:t>
            </a:r>
            <a:endParaRPr lang="ru-RU" sz="1700" dirty="0"/>
          </a:p>
          <a:p>
            <a:pPr indent="457200">
              <a:lnSpc>
                <a:spcPct val="150000"/>
              </a:lnSpc>
            </a:pPr>
            <a:r>
              <a:rPr lang="ru-RU" sz="1700" dirty="0">
                <a:solidFill>
                  <a:srgbClr val="770125"/>
                </a:solidFill>
              </a:rPr>
              <a:t>«Они выдвигают наименее талантливых, наиболее деструктивных персонажей. О чем это говорит? Изменилась сама цель. Если раньше была установка на построение лучшего будущего для наших детей и внуков или хотя бы на сохранение того, что досталось нам. Ты получил наследство – не промотай его! А сейчас цель прямо противоположная. Деградация, демонтаж, выдвижение наихудших. Я наблюдаю это повсюду. Взгляните на обложки женских журналов. У их героинь физически отталкивающая внешность. Или это вообще мужики в женском платье. И ты такой: что происходит?! Это не только не про красоту, но про уродство. Нам навязывают уродство, безграмотность, злобу, тупость, разврат. Все то, от чего мы прежде бежали, нынче агрессивно выдвигается на самый передний план. Что это? Что за дух разрушения такой, которому нет рационального объяснения, а есть лишь духовное, сверхъестественное. Что происходит? Цивилизационный суицид!»</a:t>
            </a:r>
          </a:p>
          <a:p>
            <a:endParaRPr lang="ru-RU" dirty="0"/>
          </a:p>
        </p:txBody>
      </p:sp>
      <p:sp>
        <p:nvSpPr>
          <p:cNvPr id="4" name="Номер слайда 3"/>
          <p:cNvSpPr>
            <a:spLocks noGrp="1"/>
          </p:cNvSpPr>
          <p:nvPr>
            <p:ph type="sldNum" sz="quarter" idx="12"/>
          </p:nvPr>
        </p:nvSpPr>
        <p:spPr/>
        <p:txBody>
          <a:bodyPr/>
          <a:lstStyle/>
          <a:p>
            <a:fld id="{73D4391C-B8C0-B24A-A837-316267417444}" type="slidenum">
              <a:rPr lang="ru-RU" smtClean="0"/>
              <a:pPr/>
              <a:t>35</a:t>
            </a:fld>
            <a:endParaRPr lang="ru-RU" dirty="0"/>
          </a:p>
        </p:txBody>
      </p:sp>
      <p:sp>
        <p:nvSpPr>
          <p:cNvPr id="7" name="Title 1">
            <a:extLst>
              <a:ext uri="{FF2B5EF4-FFF2-40B4-BE49-F238E27FC236}">
                <a16:creationId xmlns:a16="http://schemas.microsoft.com/office/drawing/2014/main" id="{D27324B5-5160-42E4-86BA-30D62EDAC3B4}"/>
              </a:ext>
            </a:extLst>
          </p:cNvPr>
          <p:cNvSpPr txBox="1">
            <a:spLocks/>
          </p:cNvSpPr>
          <p:nvPr/>
        </p:nvSpPr>
        <p:spPr>
          <a:xfrm>
            <a:off x="974648" y="292055"/>
            <a:ext cx="9820870"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700" dirty="0">
                <a:latin typeface="+mn-lt"/>
                <a:cs typeface="Times New Roman" panose="02020603050405020304" pitchFamily="18" charset="0"/>
              </a:rPr>
              <a:t>Проявления деструктивной </a:t>
            </a:r>
            <a:r>
              <a:rPr lang="ru-RU" sz="2700" dirty="0" smtClean="0">
                <a:latin typeface="+mn-lt"/>
                <a:cs typeface="Times New Roman" panose="02020603050405020304" pitchFamily="18" charset="0"/>
              </a:rPr>
              <a:t>идеологии</a:t>
            </a:r>
            <a:endParaRPr lang="ru-RU" sz="2700" dirty="0">
              <a:latin typeface="+mn-lt"/>
              <a:cs typeface="Times New Roman" panose="02020603050405020304" pitchFamily="18" charset="0"/>
            </a:endParaRPr>
          </a:p>
        </p:txBody>
      </p:sp>
    </p:spTree>
    <p:extLst>
      <p:ext uri="{BB962C8B-B14F-4D97-AF65-F5344CB8AC3E}">
        <p14:creationId xmlns:p14="http://schemas.microsoft.com/office/powerpoint/2010/main" val="37465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7312" y="1006413"/>
            <a:ext cx="11205726" cy="4340259"/>
          </a:xfrm>
        </p:spPr>
        <p:txBody>
          <a:bodyPr/>
          <a:lstStyle/>
          <a:p>
            <a:pPr indent="450000" algn="just">
              <a:lnSpc>
                <a:spcPct val="150000"/>
              </a:lnSpc>
              <a:spcBef>
                <a:spcPts val="0"/>
              </a:spcBef>
            </a:pPr>
            <a:r>
              <a:rPr lang="ru-RU" dirty="0">
                <a:latin typeface="+mn-lt"/>
              </a:rPr>
              <a:t>Большое количество психологов в школах США уговаривает детей решить свои проблемы общения со сверстниками через смену пола. Это не бескорыстное стремление реально помочь детям, а корыстное желание помочь огромному числу специальных хирургических клиник.</a:t>
            </a:r>
            <a:r>
              <a:rPr lang="en-US" dirty="0">
                <a:latin typeface="+mn-lt"/>
              </a:rPr>
              <a:t> </a:t>
            </a:r>
            <a:r>
              <a:rPr lang="ru-RU" dirty="0">
                <a:latin typeface="+mn-lt"/>
              </a:rPr>
              <a:t>Дети доверчивы и не понимают, что с ними творят взрослые. Единственная защита детей — родители. В штате Вашингтон подготовили законопроект, предписывающий родителей, мешающих своим детям менять пол, лишать детей. </a:t>
            </a:r>
          </a:p>
          <a:p>
            <a:pPr indent="450000" algn="just">
              <a:lnSpc>
                <a:spcPct val="150000"/>
              </a:lnSpc>
              <a:spcBef>
                <a:spcPts val="0"/>
              </a:spcBef>
            </a:pPr>
            <a:r>
              <a:rPr lang="ru-RU" dirty="0">
                <a:latin typeface="+mn-lt"/>
              </a:rPr>
              <a:t>Напомним, что массовые уговоры детей школьными психологами на смену пола начались в США еще при президенте Обаме, и сейчас все больше исков подается против клиник, совершивших такие операции над несовершеннолетними, которые начали сожалеть об этом после прохождения пубертатного периода.</a:t>
            </a:r>
            <a:r>
              <a:rPr lang="en-US" dirty="0">
                <a:latin typeface="+mn-lt"/>
              </a:rPr>
              <a:t> </a:t>
            </a:r>
            <a:r>
              <a:rPr lang="ru-RU" dirty="0">
                <a:latin typeface="+mn-lt"/>
              </a:rPr>
              <a:t>Итак, сменившие пол всё чаще подают иски против клиник, сделавших необратимые операции несовершеннолетним. Дополним, что среди сменивших пол самоубийства происходят чаще, чем в среднем по стране. «Игры» взрослых с полом подростков заканчиваются человеческими трагедиями, которые дети не могут предвидеть в силу своего возраста.</a:t>
            </a:r>
            <a:r>
              <a:rPr lang="en-US" dirty="0">
                <a:latin typeface="+mn-lt"/>
              </a:rPr>
              <a:t> </a:t>
            </a:r>
            <a:r>
              <a:rPr lang="ru-RU" dirty="0">
                <a:latin typeface="+mn-lt"/>
              </a:rPr>
              <a:t>Вот и Илон </a:t>
            </a:r>
            <a:r>
              <a:rPr lang="ru-RU" dirty="0" err="1">
                <a:latin typeface="+mn-lt"/>
              </a:rPr>
              <a:t>Маск</a:t>
            </a:r>
            <a:r>
              <a:rPr lang="ru-RU" dirty="0">
                <a:latin typeface="+mn-lt"/>
              </a:rPr>
              <a:t> подключился к проблеме и требует пожизненного заключения родителям и хирургам, делающим такие операции:</a:t>
            </a:r>
            <a:r>
              <a:rPr lang="en-US" dirty="0">
                <a:latin typeface="+mn-lt"/>
              </a:rPr>
              <a:t> </a:t>
            </a:r>
            <a:r>
              <a:rPr lang="ru-RU" dirty="0">
                <a:latin typeface="+mn-lt"/>
              </a:rPr>
              <a:t>«Любой родитель или врач, который стерилизует ребенка до того, как тот станет взрослым, должен отправиться в тюрьму на всю жизнь», — написал </a:t>
            </a:r>
            <a:r>
              <a:rPr lang="ru-RU" dirty="0" err="1">
                <a:latin typeface="+mn-lt"/>
              </a:rPr>
              <a:t>Маск</a:t>
            </a:r>
            <a:r>
              <a:rPr lang="ru-RU" dirty="0">
                <a:latin typeface="+mn-lt"/>
              </a:rPr>
              <a:t>. </a:t>
            </a:r>
          </a:p>
          <a:p>
            <a:pPr indent="450000" algn="just">
              <a:lnSpc>
                <a:spcPct val="150000"/>
              </a:lnSpc>
              <a:spcBef>
                <a:spcPts val="0"/>
              </a:spcBef>
            </a:pPr>
            <a:r>
              <a:rPr lang="ru-RU" dirty="0"/>
              <a:t> </a:t>
            </a:r>
          </a:p>
          <a:p>
            <a:endParaRPr lang="ru-RU" dirty="0"/>
          </a:p>
        </p:txBody>
      </p:sp>
      <p:sp>
        <p:nvSpPr>
          <p:cNvPr id="4" name="Номер слайда 3"/>
          <p:cNvSpPr>
            <a:spLocks noGrp="1"/>
          </p:cNvSpPr>
          <p:nvPr>
            <p:ph type="sldNum" sz="quarter" idx="12"/>
          </p:nvPr>
        </p:nvSpPr>
        <p:spPr/>
        <p:txBody>
          <a:bodyPr/>
          <a:lstStyle/>
          <a:p>
            <a:fld id="{73D4391C-B8C0-B24A-A837-316267417444}" type="slidenum">
              <a:rPr lang="ru-RU" smtClean="0"/>
              <a:pPr/>
              <a:t>36</a:t>
            </a:fld>
            <a:endParaRPr lang="ru-RU" dirty="0"/>
          </a:p>
        </p:txBody>
      </p:sp>
      <p:sp>
        <p:nvSpPr>
          <p:cNvPr id="7" name="Title 1">
            <a:extLst>
              <a:ext uri="{FF2B5EF4-FFF2-40B4-BE49-F238E27FC236}">
                <a16:creationId xmlns:a16="http://schemas.microsoft.com/office/drawing/2014/main" id="{7F125324-3869-468E-8F2A-1FF28C476F51}"/>
              </a:ext>
            </a:extLst>
          </p:cNvPr>
          <p:cNvSpPr txBox="1">
            <a:spLocks/>
          </p:cNvSpPr>
          <p:nvPr/>
        </p:nvSpPr>
        <p:spPr>
          <a:xfrm>
            <a:off x="974648" y="292055"/>
            <a:ext cx="9820870"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700" dirty="0">
                <a:latin typeface="+mn-lt"/>
                <a:cs typeface="Times New Roman" panose="02020603050405020304" pitchFamily="18" charset="0"/>
              </a:rPr>
              <a:t> Проявления деструктивной </a:t>
            </a:r>
            <a:r>
              <a:rPr lang="ru-RU" sz="2700" dirty="0" smtClean="0">
                <a:latin typeface="+mn-lt"/>
                <a:cs typeface="Times New Roman" panose="02020603050405020304" pitchFamily="18" charset="0"/>
              </a:rPr>
              <a:t>идеологии:</a:t>
            </a:r>
            <a:endParaRPr lang="ru-RU" sz="2700" dirty="0">
              <a:latin typeface="+mn-lt"/>
              <a:cs typeface="Times New Roman" panose="02020603050405020304" pitchFamily="18" charset="0"/>
            </a:endParaRPr>
          </a:p>
          <a:p>
            <a:r>
              <a:rPr lang="ru-RU" sz="2700" dirty="0" smtClean="0">
                <a:latin typeface="+mn-lt"/>
                <a:cs typeface="Times New Roman" panose="02020603050405020304" pitchFamily="18" charset="0"/>
              </a:rPr>
              <a:t> США </a:t>
            </a:r>
            <a:r>
              <a:rPr lang="ru-RU" sz="2700" dirty="0">
                <a:latin typeface="+mn-lt"/>
                <a:cs typeface="Times New Roman" panose="02020603050405020304" pitchFamily="18" charset="0"/>
              </a:rPr>
              <a:t>сходят с ума на теме кастрации детей</a:t>
            </a:r>
          </a:p>
        </p:txBody>
      </p:sp>
    </p:spTree>
    <p:extLst>
      <p:ext uri="{BB962C8B-B14F-4D97-AF65-F5344CB8AC3E}">
        <p14:creationId xmlns:p14="http://schemas.microsoft.com/office/powerpoint/2010/main" val="2665452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a:extLst>
              <a:ext uri="{FF2B5EF4-FFF2-40B4-BE49-F238E27FC236}">
                <a16:creationId xmlns:a16="http://schemas.microsoft.com/office/drawing/2014/main" id="{B1ECFC7D-5781-4376-86CE-A560736F5B72}"/>
              </a:ext>
            </a:extLst>
          </p:cNvPr>
          <p:cNvGrpSpPr/>
          <p:nvPr/>
        </p:nvGrpSpPr>
        <p:grpSpPr>
          <a:xfrm>
            <a:off x="7707084" y="851707"/>
            <a:ext cx="4739952" cy="5449081"/>
            <a:chOff x="7865706" y="1101013"/>
            <a:chExt cx="4758614" cy="5365102"/>
          </a:xfrm>
        </p:grpSpPr>
        <p:pic>
          <p:nvPicPr>
            <p:cNvPr id="7" name="Рисунок 6">
              <a:extLst>
                <a:ext uri="{FF2B5EF4-FFF2-40B4-BE49-F238E27FC236}">
                  <a16:creationId xmlns:a16="http://schemas.microsoft.com/office/drawing/2014/main" id="{5C2E5EEF-CF82-4204-834E-B6A29331CA19}"/>
                </a:ext>
              </a:extLst>
            </p:cNvPr>
            <p:cNvPicPr>
              <a:picLocks noChangeAspect="1"/>
            </p:cNvPicPr>
            <p:nvPr/>
          </p:nvPicPr>
          <p:blipFill rotWithShape="1">
            <a:blip r:embed="rId2"/>
            <a:srcRect r="5958"/>
            <a:stretch/>
          </p:blipFill>
          <p:spPr>
            <a:xfrm>
              <a:off x="7903030" y="2491273"/>
              <a:ext cx="4628785" cy="2183779"/>
            </a:xfrm>
            <a:prstGeom prst="rect">
              <a:avLst/>
            </a:prstGeom>
          </p:spPr>
        </p:pic>
        <p:sp>
          <p:nvSpPr>
            <p:cNvPr id="8" name="Прямоугольник 7">
              <a:extLst>
                <a:ext uri="{FF2B5EF4-FFF2-40B4-BE49-F238E27FC236}">
                  <a16:creationId xmlns:a16="http://schemas.microsoft.com/office/drawing/2014/main" id="{8D39F1C5-F6A1-442D-BCC2-4C6A4CA74C75}"/>
                </a:ext>
              </a:extLst>
            </p:cNvPr>
            <p:cNvSpPr/>
            <p:nvPr/>
          </p:nvSpPr>
          <p:spPr>
            <a:xfrm>
              <a:off x="7865706" y="1101013"/>
              <a:ext cx="4758614" cy="536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37</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62789" y="851707"/>
            <a:ext cx="6527053" cy="4847994"/>
          </a:xfrm>
          <a:prstGeom prst="rect">
            <a:avLst/>
          </a:prstGeom>
          <a:noFill/>
        </p:spPr>
        <p:txBody>
          <a:bodyPr wrap="square" rtlCol="0">
            <a:spAutoFit/>
          </a:bodyPr>
          <a:lstStyle/>
          <a:p>
            <a:pPr indent="449580" algn="just">
              <a:lnSpc>
                <a:spcPct val="150000"/>
              </a:lnSpc>
              <a:spcAft>
                <a:spcPts val="0"/>
              </a:spcAft>
            </a:pPr>
            <a:r>
              <a:rPr lang="ru-RU" sz="1600" b="1" dirty="0">
                <a:solidFill>
                  <a:srgbClr val="770125"/>
                </a:solidFill>
                <a:effectLst/>
                <a:ea typeface="Calibri" panose="020F0502020204030204" pitchFamily="34" charset="0"/>
                <a:cs typeface="Times New Roman" panose="02020603050405020304" pitchFamily="18" charset="0"/>
              </a:rPr>
              <a:t>Пункт 17 Основ отмечает, что «Распространение деструктивной идеологии влечет за собой следующие риски:</a:t>
            </a:r>
          </a:p>
          <a:p>
            <a:pPr indent="449580" algn="just">
              <a:lnSpc>
                <a:spcPct val="150000"/>
              </a:lnSpc>
              <a:spcAft>
                <a:spcPts val="0"/>
              </a:spcAft>
            </a:pPr>
            <a:r>
              <a:rPr lang="ru-RU" sz="1600" dirty="0">
                <a:effectLst/>
                <a:ea typeface="Calibri" panose="020F0502020204030204" pitchFamily="34" charset="0"/>
                <a:cs typeface="Times New Roman" panose="02020603050405020304" pitchFamily="18" charset="0"/>
              </a:rPr>
              <a:t>а) создание условий для саморазрушения общества, ослабление семейных, дружеских и иных социальных связей;</a:t>
            </a:r>
          </a:p>
          <a:p>
            <a:pPr indent="449580" algn="just">
              <a:lnSpc>
                <a:spcPct val="150000"/>
              </a:lnSpc>
              <a:spcAft>
                <a:spcPts val="0"/>
              </a:spcAft>
            </a:pPr>
            <a:r>
              <a:rPr lang="ru-RU" sz="1600" dirty="0">
                <a:effectLst/>
                <a:ea typeface="Calibri" panose="020F0502020204030204" pitchFamily="34" charset="0"/>
                <a:cs typeface="Times New Roman" panose="02020603050405020304" pitchFamily="18" charset="0"/>
              </a:rPr>
              <a:t>б) усиление социокультурного расслоения общества, снижение роли социального партнерства, обесценивание идей созидательного труда и взаимопомощи;</a:t>
            </a:r>
          </a:p>
          <a:p>
            <a:pPr indent="449580" algn="just">
              <a:lnSpc>
                <a:spcPct val="150000"/>
              </a:lnSpc>
              <a:spcAft>
                <a:spcPts val="0"/>
              </a:spcAft>
            </a:pPr>
            <a:r>
              <a:rPr lang="ru-RU" sz="1600" dirty="0">
                <a:effectLst/>
                <a:ea typeface="Calibri" panose="020F0502020204030204" pitchFamily="34" charset="0"/>
                <a:cs typeface="Times New Roman" panose="02020603050405020304" pitchFamily="18" charset="0"/>
              </a:rPr>
              <a:t>в) причинение вреда нравственному здоровью людей, навязывание представлений, предполагающих отрицание человеческого достоинства и ценности человеческой жизни;</a:t>
            </a:r>
          </a:p>
          <a:p>
            <a:pPr indent="449580" algn="just">
              <a:lnSpc>
                <a:spcPct val="150000"/>
              </a:lnSpc>
              <a:spcAft>
                <a:spcPts val="0"/>
              </a:spcAft>
            </a:pPr>
            <a:r>
              <a:rPr lang="ru-RU" sz="1600" dirty="0">
                <a:effectLst/>
                <a:ea typeface="Calibri" panose="020F0502020204030204" pitchFamily="34" charset="0"/>
                <a:cs typeface="Times New Roman" panose="02020603050405020304" pitchFamily="18" charset="0"/>
              </a:rPr>
              <a:t>г) внедрение антиобщественных стереотипов поведения, распространение аморального образа жизни, вседозволенности и насилия, рост употребления алкоголя и наркотиков;</a:t>
            </a:r>
          </a:p>
        </p:txBody>
      </p:sp>
    </p:spTree>
    <p:extLst>
      <p:ext uri="{BB962C8B-B14F-4D97-AF65-F5344CB8AC3E}">
        <p14:creationId xmlns:p14="http://schemas.microsoft.com/office/powerpoint/2010/main" val="1796497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83B8A10-4997-4A0C-A3E7-226A77774FD6}"/>
              </a:ext>
            </a:extLst>
          </p:cNvPr>
          <p:cNvSpPr txBox="1"/>
          <p:nvPr/>
        </p:nvSpPr>
        <p:spPr>
          <a:xfrm>
            <a:off x="862789" y="851707"/>
            <a:ext cx="6527053" cy="4109330"/>
          </a:xfrm>
          <a:prstGeom prst="rect">
            <a:avLst/>
          </a:prstGeom>
          <a:noFill/>
        </p:spPr>
        <p:txBody>
          <a:bodyPr wrap="square" rtlCol="0">
            <a:spAutoFit/>
          </a:bodyPr>
          <a:lstStyle/>
          <a:p>
            <a:pPr indent="449580" algn="just">
              <a:lnSpc>
                <a:spcPct val="150000"/>
              </a:lnSpc>
              <a:spcAft>
                <a:spcPts val="0"/>
              </a:spcAft>
            </a:pPr>
            <a:r>
              <a:rPr lang="ru-RU" sz="1600" dirty="0">
                <a:effectLst/>
                <a:ea typeface="Calibri" panose="020F0502020204030204" pitchFamily="34" charset="0"/>
                <a:cs typeface="Times New Roman" panose="02020603050405020304" pitchFamily="18" charset="0"/>
              </a:rPr>
              <a:t>д) формирование общества, пренебрегающего духовно-нравственными ценностями;</a:t>
            </a:r>
          </a:p>
          <a:p>
            <a:pPr indent="449580" algn="just">
              <a:lnSpc>
                <a:spcPct val="150000"/>
              </a:lnSpc>
              <a:spcAft>
                <a:spcPts val="0"/>
              </a:spcAft>
            </a:pPr>
            <a:r>
              <a:rPr lang="ru-RU" sz="1600" dirty="0">
                <a:effectLst/>
                <a:ea typeface="Calibri" panose="020F0502020204030204" pitchFamily="34" charset="0"/>
                <a:cs typeface="Times New Roman" panose="02020603050405020304" pitchFamily="18" charset="0"/>
              </a:rPr>
              <a:t>е) искажение исторической правды, разрушение исторической памяти;</a:t>
            </a:r>
          </a:p>
          <a:p>
            <a:pPr indent="449580" algn="just">
              <a:lnSpc>
                <a:spcPct val="150000"/>
              </a:lnSpc>
              <a:spcAft>
                <a:spcPts val="0"/>
              </a:spcAft>
            </a:pPr>
            <a:r>
              <a:rPr lang="ru-RU" sz="1600" dirty="0">
                <a:effectLst/>
                <a:ea typeface="Calibri" panose="020F0502020204030204" pitchFamily="34" charset="0"/>
                <a:cs typeface="Times New Roman" panose="02020603050405020304" pitchFamily="18" charset="0"/>
              </a:rPr>
              <a:t>ж) отрицание российской самобытности, ослабление общероссийской гражданской идентичности и единства многонационального народа России, создание условий для межнациональных и межрелигиозных конфликтов;</a:t>
            </a:r>
          </a:p>
          <a:p>
            <a:pPr indent="449580" algn="just">
              <a:lnSpc>
                <a:spcPct val="150000"/>
              </a:lnSpc>
              <a:spcAft>
                <a:spcPts val="0"/>
              </a:spcAft>
            </a:pPr>
            <a:r>
              <a:rPr lang="ru-RU" sz="1600" dirty="0">
                <a:effectLst/>
                <a:ea typeface="Calibri" panose="020F0502020204030204" pitchFamily="34" charset="0"/>
                <a:cs typeface="Times New Roman" panose="02020603050405020304" pitchFamily="18" charset="0"/>
              </a:rPr>
              <a:t>з) подрыв доверия к институтам государства, дискредитация идеи служения Отечеству, формирование негативного отношения к воинской службе и государственной службе в целом».</a:t>
            </a:r>
          </a:p>
        </p:txBody>
      </p:sp>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38</a:t>
            </a:fld>
            <a:endParaRPr lang="ru-RU" dirty="0"/>
          </a:p>
        </p:txBody>
      </p:sp>
      <p:grpSp>
        <p:nvGrpSpPr>
          <p:cNvPr id="5" name="Группа 4">
            <a:extLst>
              <a:ext uri="{FF2B5EF4-FFF2-40B4-BE49-F238E27FC236}">
                <a16:creationId xmlns:a16="http://schemas.microsoft.com/office/drawing/2014/main" id="{EF4FC8F6-4123-45FD-AE15-9FD1A8CAD8E4}"/>
              </a:ext>
            </a:extLst>
          </p:cNvPr>
          <p:cNvGrpSpPr/>
          <p:nvPr/>
        </p:nvGrpSpPr>
        <p:grpSpPr>
          <a:xfrm>
            <a:off x="7707084" y="851707"/>
            <a:ext cx="4739952" cy="5449081"/>
            <a:chOff x="7865706" y="1101013"/>
            <a:chExt cx="4758614" cy="5365102"/>
          </a:xfrm>
        </p:grpSpPr>
        <p:pic>
          <p:nvPicPr>
            <p:cNvPr id="7" name="Рисунок 6">
              <a:extLst>
                <a:ext uri="{FF2B5EF4-FFF2-40B4-BE49-F238E27FC236}">
                  <a16:creationId xmlns:a16="http://schemas.microsoft.com/office/drawing/2014/main" id="{116A84B1-7B9D-4EDC-867D-A4067583BE52}"/>
                </a:ext>
              </a:extLst>
            </p:cNvPr>
            <p:cNvPicPr>
              <a:picLocks noChangeAspect="1"/>
            </p:cNvPicPr>
            <p:nvPr/>
          </p:nvPicPr>
          <p:blipFill rotWithShape="1">
            <a:blip r:embed="rId2"/>
            <a:srcRect r="5958"/>
            <a:stretch/>
          </p:blipFill>
          <p:spPr>
            <a:xfrm>
              <a:off x="7903030" y="2491273"/>
              <a:ext cx="4628785" cy="2183779"/>
            </a:xfrm>
            <a:prstGeom prst="rect">
              <a:avLst/>
            </a:prstGeom>
          </p:spPr>
        </p:pic>
        <p:sp>
          <p:nvSpPr>
            <p:cNvPr id="8" name="Прямоугольник 7">
              <a:extLst>
                <a:ext uri="{FF2B5EF4-FFF2-40B4-BE49-F238E27FC236}">
                  <a16:creationId xmlns:a16="http://schemas.microsoft.com/office/drawing/2014/main" id="{001D7446-2CFC-4391-BFBE-F2029DE6C743}"/>
                </a:ext>
              </a:extLst>
            </p:cNvPr>
            <p:cNvSpPr/>
            <p:nvPr/>
          </p:nvSpPr>
          <p:spPr>
            <a:xfrm>
              <a:off x="7865706" y="1101013"/>
              <a:ext cx="4758614" cy="536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93913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39</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06807" y="1049520"/>
            <a:ext cx="6843465" cy="4958986"/>
          </a:xfrm>
          <a:prstGeom prst="rect">
            <a:avLst/>
          </a:prstGeom>
          <a:noFill/>
        </p:spPr>
        <p:txBody>
          <a:bodyPr wrap="square" rtlCol="0">
            <a:spAutoFit/>
          </a:bodyPr>
          <a:lstStyle/>
          <a:p>
            <a:pPr indent="449580" algn="just">
              <a:lnSpc>
                <a:spcPct val="150000"/>
              </a:lnSpc>
              <a:spcAft>
                <a:spcPts val="0"/>
              </a:spcAft>
            </a:pPr>
            <a:r>
              <a:rPr lang="ru-RU" sz="1600" dirty="0">
                <a:effectLst/>
                <a:ea typeface="Calibri" panose="020F0502020204030204" pitchFamily="34" charset="0"/>
              </a:rPr>
              <a:t>Деструктивной идеологии, идеологии смерти и вырождения Россия должна противопоставить </a:t>
            </a:r>
            <a:r>
              <a:rPr lang="ru-RU" sz="1600" b="1" dirty="0">
                <a:solidFill>
                  <a:srgbClr val="FF0000"/>
                </a:solidFill>
                <a:effectLst/>
                <a:ea typeface="Calibri" panose="020F0502020204030204" pitchFamily="34" charset="0"/>
              </a:rPr>
              <a:t>Идеологию Жизни и Достоинства </a:t>
            </a:r>
            <a:r>
              <a:rPr lang="ru-RU" sz="1600" b="1" dirty="0">
                <a:solidFill>
                  <a:srgbClr val="FF0000"/>
                </a:solidFill>
              </a:rPr>
              <a:t>человека</a:t>
            </a:r>
            <a:r>
              <a:rPr lang="ru-RU" sz="1600" dirty="0">
                <a:effectLst/>
                <a:ea typeface="Calibri" panose="020F0502020204030204" pitchFamily="34" charset="0"/>
              </a:rPr>
              <a:t>, идеологию развития его творческого потенциала. </a:t>
            </a:r>
          </a:p>
          <a:p>
            <a:pPr indent="449580" algn="just">
              <a:lnSpc>
                <a:spcPct val="150000"/>
              </a:lnSpc>
              <a:spcAft>
                <a:spcPts val="0"/>
              </a:spcAft>
            </a:pPr>
            <a:endParaRPr lang="ru-RU" sz="1600" dirty="0">
              <a:effectLst/>
              <a:ea typeface="Calibri" panose="020F0502020204030204" pitchFamily="34" charset="0"/>
            </a:endParaRPr>
          </a:p>
          <a:p>
            <a:pPr indent="449580" algn="just">
              <a:lnSpc>
                <a:spcPct val="150000"/>
              </a:lnSpc>
              <a:spcAft>
                <a:spcPts val="0"/>
              </a:spcAft>
            </a:pPr>
            <a:r>
              <a:rPr lang="ru-RU" sz="1600" dirty="0">
                <a:ea typeface="Calibri" panose="020F0502020204030204" pitchFamily="34" charset="0"/>
              </a:rPr>
              <a:t>Весьма значительна здесь роль традиционных религий.</a:t>
            </a:r>
          </a:p>
          <a:p>
            <a:pPr indent="449580" algn="just">
              <a:lnSpc>
                <a:spcPct val="150000"/>
              </a:lnSpc>
              <a:spcAft>
                <a:spcPts val="0"/>
              </a:spcAft>
            </a:pPr>
            <a:endParaRPr lang="ru-RU" sz="1600" dirty="0">
              <a:effectLst/>
              <a:ea typeface="Calibri" panose="020F0502020204030204" pitchFamily="34" charset="0"/>
            </a:endParaRPr>
          </a:p>
          <a:p>
            <a:pPr indent="449580" algn="just">
              <a:lnSpc>
                <a:spcPct val="150000"/>
              </a:lnSpc>
              <a:spcAft>
                <a:spcPts val="0"/>
              </a:spcAft>
            </a:pPr>
            <a:r>
              <a:rPr lang="ru-RU" sz="1600" dirty="0">
                <a:ea typeface="Calibri" panose="020F0502020204030204" pitchFamily="34" charset="0"/>
                <a:cs typeface="Times New Roman" panose="02020603050405020304" pitchFamily="18" charset="0"/>
              </a:rPr>
              <a:t>Пункт 6 Основ: Христианство, ислам, буддизм, иудаизм и другие религии, являющиеся неотъемлемой частью российского исторического и духовного наследия, оказали значительное влияние на формирование традиционных ценностей, общих для верующих и неверующих граждан. Особая роль в становлении и укреплении традиционных ценностей принадлежит православию.</a:t>
            </a:r>
          </a:p>
          <a:p>
            <a:pPr indent="449580" algn="just">
              <a:lnSpc>
                <a:spcPct val="150000"/>
              </a:lnSpc>
              <a:spcAft>
                <a:spcPts val="0"/>
              </a:spcAft>
            </a:pPr>
            <a:endParaRPr lang="ru-RU" sz="2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Группа 5">
            <a:extLst>
              <a:ext uri="{FF2B5EF4-FFF2-40B4-BE49-F238E27FC236}">
                <a16:creationId xmlns:a16="http://schemas.microsoft.com/office/drawing/2014/main" id="{0A904BA0-E4D7-4366-91CA-1A5752DC2CF7}"/>
              </a:ext>
            </a:extLst>
          </p:cNvPr>
          <p:cNvGrpSpPr/>
          <p:nvPr/>
        </p:nvGrpSpPr>
        <p:grpSpPr>
          <a:xfrm>
            <a:off x="7856375" y="945017"/>
            <a:ext cx="4758614" cy="5365102"/>
            <a:chOff x="7865706" y="1101013"/>
            <a:chExt cx="4758614" cy="5365102"/>
          </a:xfrm>
        </p:grpSpPr>
        <p:pic>
          <p:nvPicPr>
            <p:cNvPr id="7" name="Рисунок 6">
              <a:extLst>
                <a:ext uri="{FF2B5EF4-FFF2-40B4-BE49-F238E27FC236}">
                  <a16:creationId xmlns:a16="http://schemas.microsoft.com/office/drawing/2014/main" id="{A3A1DAC2-2686-4157-A4AA-F4B20B6E0B3F}"/>
                </a:ext>
              </a:extLst>
            </p:cNvPr>
            <p:cNvPicPr>
              <a:picLocks noChangeAspect="1"/>
            </p:cNvPicPr>
            <p:nvPr/>
          </p:nvPicPr>
          <p:blipFill rotWithShape="1">
            <a:blip r:embed="rId2"/>
            <a:srcRect r="5958"/>
            <a:stretch/>
          </p:blipFill>
          <p:spPr>
            <a:xfrm>
              <a:off x="7903030" y="2491273"/>
              <a:ext cx="4628785" cy="2183779"/>
            </a:xfrm>
            <a:prstGeom prst="rect">
              <a:avLst/>
            </a:prstGeom>
          </p:spPr>
        </p:pic>
        <p:sp>
          <p:nvSpPr>
            <p:cNvPr id="9" name="Прямоугольник 8">
              <a:extLst>
                <a:ext uri="{FF2B5EF4-FFF2-40B4-BE49-F238E27FC236}">
                  <a16:creationId xmlns:a16="http://schemas.microsoft.com/office/drawing/2014/main" id="{A80A8574-A1F5-4892-AEC3-44FDFB26CC53}"/>
                </a:ext>
              </a:extLst>
            </p:cNvPr>
            <p:cNvSpPr/>
            <p:nvPr/>
          </p:nvSpPr>
          <p:spPr>
            <a:xfrm>
              <a:off x="7865706" y="1101013"/>
              <a:ext cx="4758614" cy="536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744194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9B4F0-D328-4B44-9E15-10D01B5020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08" b="11828"/>
          <a:stretch/>
        </p:blipFill>
        <p:spPr bwMode="auto">
          <a:xfrm>
            <a:off x="0" y="3578102"/>
            <a:ext cx="12960350" cy="3243057"/>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900112" y="1939934"/>
            <a:ext cx="11025187" cy="2713037"/>
          </a:xfrm>
        </p:spPr>
        <p:txBody>
          <a:bodyPr/>
          <a:lstStyle/>
          <a:p>
            <a:pPr indent="450000" algn="just">
              <a:spcBef>
                <a:spcPts val="0"/>
              </a:spcBef>
            </a:pPr>
            <a:r>
              <a:rPr lang="ru-RU" sz="1800" dirty="0"/>
              <a:t>«Позиция Запада, направленная на противодействие интеграционным процессам и создание очагов напряженности в Евразийском регионе, оказывает негативное влияние на реализацию российских национальных интересов. Поддержка США и Европейским союзом антиконституционного государственного переворота на Украине привела к глубокому расколу в украинском обществе и возникновению вооруженного конфликта. Укрепление крайне правой националистической идеологии, целенаправленное формирование у украинского населения образа врага в лице России, неприкрытая ставка на силовое решение внутригосударственных противоречий, глубокий социально-экономический кризис превращают Украину в долгосрочный очаг нестабильности в Европе и непосредственно у границ России.»</a:t>
            </a:r>
          </a:p>
          <a:p>
            <a:endParaRPr lang="ru-RU" dirty="0"/>
          </a:p>
        </p:txBody>
      </p:sp>
      <p:sp>
        <p:nvSpPr>
          <p:cNvPr id="4" name="Номер слайда 3"/>
          <p:cNvSpPr>
            <a:spLocks noGrp="1"/>
          </p:cNvSpPr>
          <p:nvPr>
            <p:ph type="sldNum" sz="quarter" idx="12"/>
          </p:nvPr>
        </p:nvSpPr>
        <p:spPr/>
        <p:txBody>
          <a:bodyPr/>
          <a:lstStyle/>
          <a:p>
            <a:fld id="{73D4391C-B8C0-B24A-A837-316267417444}" type="slidenum">
              <a:rPr lang="ru-RU" smtClean="0"/>
              <a:pPr/>
              <a:t>4</a:t>
            </a:fld>
            <a:endParaRPr lang="ru-RU" dirty="0"/>
          </a:p>
        </p:txBody>
      </p:sp>
      <p:sp>
        <p:nvSpPr>
          <p:cNvPr id="7" name="Объект 2">
            <a:extLst>
              <a:ext uri="{FF2B5EF4-FFF2-40B4-BE49-F238E27FC236}">
                <a16:creationId xmlns:a16="http://schemas.microsoft.com/office/drawing/2014/main" id="{92CD86F7-2DEC-4909-B5B3-2586AEE6A292}"/>
              </a:ext>
            </a:extLst>
          </p:cNvPr>
          <p:cNvSpPr txBox="1">
            <a:spLocks/>
          </p:cNvSpPr>
          <p:nvPr/>
        </p:nvSpPr>
        <p:spPr>
          <a:xfrm>
            <a:off x="3471800" y="1126026"/>
            <a:ext cx="5998088" cy="379840"/>
          </a:xfrm>
          <a:prstGeom prst="rect">
            <a:avLst/>
          </a:prstGeom>
        </p:spPr>
        <p:txBody>
          <a:bodyPr vert="horz" lIns="0" tIns="0" rIns="0" bIns="0" rtlCol="0">
            <a:noAutofit/>
          </a:bodyPr>
          <a:lstStyle>
            <a:lvl1pPr marL="0" indent="0" algn="l" defTabSz="912114" rtl="0" eaLnBrk="1" latinLnBrk="0" hangingPunct="1">
              <a:lnSpc>
                <a:spcPct val="100000"/>
              </a:lnSpc>
              <a:spcBef>
                <a:spcPts val="998"/>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0" indent="0" algn="l" defTabSz="912114" rtl="0" eaLnBrk="1" latinLnBrk="0" hangingPunct="1">
              <a:lnSpc>
                <a:spcPct val="100000"/>
              </a:lnSpc>
              <a:spcBef>
                <a:spcPts val="499"/>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0" indent="0" algn="l" defTabSz="912114" rtl="0" eaLnBrk="1" latinLnBrk="0" hangingPunct="1">
              <a:lnSpc>
                <a:spcPct val="10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0" indent="0" algn="l" defTabSz="912114" rtl="0" eaLnBrk="1" latinLnBrk="0" hangingPunct="1">
              <a:lnSpc>
                <a:spcPct val="100000"/>
              </a:lnSpc>
              <a:spcBef>
                <a:spcPts val="499"/>
              </a:spcBef>
              <a:buFont typeface="Arial" panose="020B0604020202020204" pitchFamily="34" charset="0"/>
              <a:buNone/>
              <a:defRPr sz="1200" kern="1200">
                <a:solidFill>
                  <a:srgbClr val="6D6D6D"/>
                </a:solidFill>
                <a:latin typeface="Arial" panose="020B0604020202020204" pitchFamily="34" charset="0"/>
                <a:ea typeface="+mn-ea"/>
                <a:cs typeface="Arial" panose="020B0604020202020204" pitchFamily="34" charset="0"/>
              </a:defRPr>
            </a:lvl4pPr>
            <a:lvl5pPr marL="0" indent="0" algn="l" defTabSz="912114" rtl="0" eaLnBrk="1" latinLnBrk="0" hangingPunct="1">
              <a:lnSpc>
                <a:spcPct val="100000"/>
              </a:lnSpc>
              <a:spcBef>
                <a:spcPts val="499"/>
              </a:spcBef>
              <a:buFont typeface="Arial" panose="020B0604020202020204" pitchFamily="34" charset="0"/>
              <a:buNone/>
              <a:defRPr sz="1000" kern="1200">
                <a:solidFill>
                  <a:srgbClr val="6D6D6D"/>
                </a:solidFill>
                <a:latin typeface="Arial" panose="020B0604020202020204" pitchFamily="34" charset="0"/>
                <a:ea typeface="+mn-ea"/>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r>
              <a:rPr lang="ru-RU" sz="2100" b="1" dirty="0">
                <a:solidFill>
                  <a:schemeClr val="accent1">
                    <a:lumMod val="75000"/>
                  </a:schemeClr>
                </a:solidFill>
              </a:rPr>
              <a:t>В 17 пункте Стратегии - 2015 было отмечено:</a:t>
            </a:r>
          </a:p>
          <a:p>
            <a:endParaRPr lang="ru-RU" dirty="0">
              <a:solidFill>
                <a:schemeClr val="accent1">
                  <a:lumMod val="75000"/>
                </a:schemeClr>
              </a:solidFill>
            </a:endParaRPr>
          </a:p>
        </p:txBody>
      </p:sp>
      <p:sp>
        <p:nvSpPr>
          <p:cNvPr id="11" name="Title 1">
            <a:extLst>
              <a:ext uri="{FF2B5EF4-FFF2-40B4-BE49-F238E27FC236}">
                <a16:creationId xmlns:a16="http://schemas.microsoft.com/office/drawing/2014/main" id="{D7B6132A-C0FA-4965-A91D-44E23C284A67}"/>
              </a:ext>
            </a:extLst>
          </p:cNvPr>
          <p:cNvSpPr>
            <a:spLocks noGrp="1"/>
          </p:cNvSpPr>
          <p:nvPr>
            <p:ph type="title"/>
          </p:nvPr>
        </p:nvSpPr>
        <p:spPr>
          <a:xfrm>
            <a:off x="918662" y="273393"/>
            <a:ext cx="11267118" cy="714358"/>
          </a:xfrm>
        </p:spPr>
        <p:txBody>
          <a:bodyPr anchor="t" anchorCtr="0"/>
          <a:lstStyle/>
          <a:p>
            <a:r>
              <a:rPr lang="ru-RU" sz="2700" dirty="0">
                <a:latin typeface="+mn-lt"/>
                <a:cs typeface="Times New Roman" panose="02020603050405020304" pitchFamily="18" charset="0"/>
              </a:rPr>
              <a:t>1. Запад и Украина, как субъекты «проекта анти-Россия»</a:t>
            </a:r>
          </a:p>
        </p:txBody>
      </p:sp>
    </p:spTree>
    <p:extLst>
      <p:ext uri="{BB962C8B-B14F-4D97-AF65-F5344CB8AC3E}">
        <p14:creationId xmlns:p14="http://schemas.microsoft.com/office/powerpoint/2010/main" val="3934186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22257" y="1065453"/>
            <a:ext cx="11268554" cy="4927119"/>
          </a:xfrm>
        </p:spPr>
        <p:txBody>
          <a:bodyPr/>
          <a:lstStyle/>
          <a:p>
            <a:pPr indent="450000" algn="just">
              <a:spcBef>
                <a:spcPts val="0"/>
              </a:spcBef>
            </a:pPr>
            <a:r>
              <a:rPr lang="ru-RU" dirty="0"/>
              <a:t>"Наступает момент истины и, наверное, уже наступил, потому что всё стало на свои места — маски сорваны, ложная дипломатия эпохи разрядки ушла. Потому что ставилась задача взять нас голыми руками, без всякой войны, одурачить нас, втянуть в свой мир, привить нам свои ценности. Но народ наш и руководство наше поняли, что эти ценности противоречат нашим, ведь Святая Русь, слава Богу, хранит христианские ценности, которые и были включены в систему национальных ценностей. Когда же стало ясно, что ничего общего уже нет, всё это и привело к военному противостоянию. </a:t>
            </a:r>
          </a:p>
          <a:p>
            <a:pPr indent="450000" algn="just">
              <a:spcBef>
                <a:spcPts val="0"/>
              </a:spcBef>
            </a:pPr>
            <a:r>
              <a:rPr lang="ru-RU" dirty="0"/>
              <a:t>И мы должны помнить, что и нынешняя наша брань не против крови и плоти, но против </a:t>
            </a:r>
            <a:r>
              <a:rPr lang="ru-RU" dirty="0" err="1"/>
              <a:t>мироправителей</a:t>
            </a:r>
            <a:r>
              <a:rPr lang="ru-RU" dirty="0"/>
              <a:t> тьмы века сего, против духов злобы поднебесных (см. </a:t>
            </a:r>
            <a:r>
              <a:rPr lang="ru-RU" dirty="0" err="1"/>
              <a:t>Еф</a:t>
            </a:r>
            <a:r>
              <a:rPr lang="ru-RU" dirty="0"/>
              <a:t>. 6:12). Говорю об этом смело, с полной уверенностью в том, что Россия — на стороне света. И это можно с лёгкостью доказать, потому что Россия не стремится стать богаче, не стремится захватить другие страны, не стремится кого-то себе подчинить. Россия просто стремится сохранить свою самобытность, свою веру, свою систему ценностей. А разве не за это сражался святой благоверный князь Александр Невский? Разве не за это сражались наши великие предшественники на Куликовом поле? Не в первый раз Россия вступила в такое противостояние, и очень важно, что нами не движет ни стремление к власти, тем более мировой власти, ни стремление к лёгкой добыче. </a:t>
            </a:r>
          </a:p>
          <a:p>
            <a:pPr indent="450000" algn="just">
              <a:spcBef>
                <a:spcPts val="0"/>
              </a:spcBef>
            </a:pPr>
            <a:r>
              <a:rPr lang="ru-RU" dirty="0"/>
              <a:t>Мы не связываем с этим противостоянием ничего материального, и в этом — свидетельство правоты нашей позиции. Мы отстаиваем свою веру, свою нравственную систему ценностей. Мы не хотим, чтобы были родители номер 1 и номер 2. Мы не хотим, чтобы было утрачено различие между полами. Мы не хотим, чтобы разврат стал нормой жизни. Россия нашла в себе силы противостоять злу, а значит, наши святые предшественники не оставляют землю Русскую своими молитвами. </a:t>
            </a:r>
          </a:p>
        </p:txBody>
      </p:sp>
      <p:sp>
        <p:nvSpPr>
          <p:cNvPr id="4" name="Номер слайда 3"/>
          <p:cNvSpPr>
            <a:spLocks noGrp="1"/>
          </p:cNvSpPr>
          <p:nvPr>
            <p:ph type="sldNum" sz="quarter" idx="12"/>
          </p:nvPr>
        </p:nvSpPr>
        <p:spPr/>
        <p:txBody>
          <a:bodyPr/>
          <a:lstStyle/>
          <a:p>
            <a:fld id="{73D4391C-B8C0-B24A-A837-316267417444}" type="slidenum">
              <a:rPr lang="ru-RU" smtClean="0"/>
              <a:pPr/>
              <a:t>40</a:t>
            </a:fld>
            <a:endParaRPr lang="ru-RU" dirty="0"/>
          </a:p>
        </p:txBody>
      </p:sp>
      <p:sp>
        <p:nvSpPr>
          <p:cNvPr id="5" name="Title 1">
            <a:extLst>
              <a:ext uri="{FF2B5EF4-FFF2-40B4-BE49-F238E27FC236}">
                <a16:creationId xmlns:a16="http://schemas.microsoft.com/office/drawing/2014/main" id="{2B384E10-AE22-427C-BCDC-E638DB28356C}"/>
              </a:ext>
            </a:extLst>
          </p:cNvPr>
          <p:cNvSpPr txBox="1">
            <a:spLocks/>
          </p:cNvSpPr>
          <p:nvPr/>
        </p:nvSpPr>
        <p:spPr>
          <a:xfrm>
            <a:off x="974648" y="292055"/>
            <a:ext cx="9820870"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700" dirty="0">
                <a:latin typeface="+mn-lt"/>
                <a:cs typeface="Times New Roman" panose="02020603050405020304" pitchFamily="18" charset="0"/>
              </a:rPr>
              <a:t>Патриарх Московский и всея Руси Кирилл:</a:t>
            </a:r>
          </a:p>
        </p:txBody>
      </p:sp>
    </p:spTree>
    <p:extLst>
      <p:ext uri="{BB962C8B-B14F-4D97-AF65-F5344CB8AC3E}">
        <p14:creationId xmlns:p14="http://schemas.microsoft.com/office/powerpoint/2010/main" val="1419167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41</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47609" y="1091639"/>
            <a:ext cx="11249141" cy="2282933"/>
          </a:xfrm>
          <a:prstGeom prst="rect">
            <a:avLst/>
          </a:prstGeom>
          <a:noFill/>
        </p:spPr>
        <p:txBody>
          <a:bodyPr wrap="square" rtlCol="0">
            <a:spAutoFit/>
          </a:bodyPr>
          <a:lstStyle/>
          <a:p>
            <a:pPr indent="449580">
              <a:lnSpc>
                <a:spcPct val="150000"/>
              </a:lnSpc>
            </a:pPr>
            <a:r>
              <a:rPr lang="ru-RU" sz="1600" dirty="0">
                <a:effectLst/>
                <a:ea typeface="Calibri" panose="020F0502020204030204" pitchFamily="34" charset="0"/>
                <a:cs typeface="Times New Roman" panose="02020603050405020304" pitchFamily="18" charset="0"/>
              </a:rPr>
              <a:t>Первое (и это обусловлено сегодняшними реалиями), связано с цифровизацией. Духовно-нравственный суверенитет невозможен без цифрового суверенитета, то есть Россия должна перейти на собственные цифровые платформы и их обеспечение. </a:t>
            </a:r>
          </a:p>
          <a:p>
            <a:pPr indent="449580">
              <a:lnSpc>
                <a:spcPct val="150000"/>
              </a:lnSpc>
            </a:pPr>
            <a:r>
              <a:rPr lang="ru-RU" sz="1600" dirty="0">
                <a:effectLst/>
                <a:ea typeface="Calibri" panose="020F0502020204030204" pitchFamily="34" charset="0"/>
                <a:cs typeface="Times New Roman" panose="02020603050405020304" pitchFamily="18" charset="0"/>
              </a:rPr>
              <a:t>Второе направление, это </a:t>
            </a:r>
            <a:r>
              <a:rPr lang="ru-RU" sz="1600" b="1" dirty="0">
                <a:solidFill>
                  <a:srgbClr val="FF0000"/>
                </a:solidFill>
                <a:effectLst/>
                <a:ea typeface="Calibri" panose="020F0502020204030204" pitchFamily="34" charset="0"/>
                <a:cs typeface="Times New Roman" panose="02020603050405020304" pitchFamily="18" charset="0"/>
              </a:rPr>
              <a:t>возрождение и защита традиционных российских духовно-нравственных ценностей</a:t>
            </a:r>
            <a:r>
              <a:rPr lang="ru-RU" sz="1600" dirty="0">
                <a:effectLst/>
                <a:ea typeface="Calibri" panose="020F0502020204030204" pitchFamily="34" charset="0"/>
                <a:cs typeface="Times New Roman" panose="02020603050405020304" pitchFamily="18" charset="0"/>
              </a:rPr>
              <a:t>. В п. 91 Стратегии 2021 дано их перечисление: </a:t>
            </a:r>
          </a:p>
          <a:p>
            <a:pPr indent="449580" algn="just">
              <a:lnSpc>
                <a:spcPct val="150000"/>
              </a:lnSpc>
            </a:pPr>
            <a:endParaRPr lang="ru-RU" sz="1700" dirty="0">
              <a:effectLst/>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19895A9A-A212-4C48-8578-B7DA9038BF39}"/>
              </a:ext>
            </a:extLst>
          </p:cNvPr>
          <p:cNvSpPr txBox="1">
            <a:spLocks/>
          </p:cNvSpPr>
          <p:nvPr/>
        </p:nvSpPr>
        <p:spPr>
          <a:xfrm>
            <a:off x="974648" y="292055"/>
            <a:ext cx="9820870"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700" dirty="0">
                <a:latin typeface="+mn-lt"/>
                <a:cs typeface="Times New Roman" panose="02020603050405020304" pitchFamily="18" charset="0"/>
              </a:rPr>
              <a:t>Противодействие деструктивной идеологии может осуществляться по двум основным направлениям</a:t>
            </a:r>
          </a:p>
        </p:txBody>
      </p:sp>
      <p:sp>
        <p:nvSpPr>
          <p:cNvPr id="6" name="TextBox 5">
            <a:extLst>
              <a:ext uri="{FF2B5EF4-FFF2-40B4-BE49-F238E27FC236}">
                <a16:creationId xmlns:a16="http://schemas.microsoft.com/office/drawing/2014/main" id="{83F1AA5C-BE01-4075-A28C-A4996E7F355B}"/>
              </a:ext>
            </a:extLst>
          </p:cNvPr>
          <p:cNvSpPr txBox="1"/>
          <p:nvPr/>
        </p:nvSpPr>
        <p:spPr>
          <a:xfrm>
            <a:off x="847609" y="2861372"/>
            <a:ext cx="6755015" cy="3788858"/>
          </a:xfrm>
          <a:prstGeom prst="rect">
            <a:avLst/>
          </a:prstGeom>
          <a:noFill/>
        </p:spPr>
        <p:txBody>
          <a:bodyPr wrap="square" rtlCol="0">
            <a:spAutoFit/>
          </a:bodyPr>
          <a:lstStyle/>
          <a:p>
            <a:pPr indent="450000" algn="just">
              <a:lnSpc>
                <a:spcPct val="150000"/>
              </a:lnSpc>
              <a:buFont typeface="Arial" panose="020B0604020202020204" pitchFamily="34" charset="0"/>
              <a:buChar char="•"/>
            </a:pPr>
            <a:r>
              <a:rPr lang="ru-RU" sz="1600" dirty="0">
                <a:effectLst/>
                <a:ea typeface="Calibri" panose="020F0502020204030204" pitchFamily="34" charset="0"/>
                <a:cs typeface="Times New Roman" panose="02020603050405020304" pitchFamily="18" charset="0"/>
              </a:rPr>
              <a:t>жизнь, достоинство, права и свободы человека</a:t>
            </a:r>
            <a:r>
              <a:rPr lang="ru-RU" sz="1600" dirty="0">
                <a:ea typeface="Calibri" panose="020F0502020204030204" pitchFamily="34" charset="0"/>
                <a:cs typeface="Times New Roman" panose="02020603050405020304" pitchFamily="18" charset="0"/>
              </a:rPr>
              <a:t>;</a:t>
            </a:r>
          </a:p>
          <a:p>
            <a:pPr indent="450000" algn="just">
              <a:lnSpc>
                <a:spcPct val="150000"/>
              </a:lnSpc>
              <a:buFont typeface="Arial" panose="020B0604020202020204" pitchFamily="34" charset="0"/>
              <a:buChar char="•"/>
            </a:pPr>
            <a:r>
              <a:rPr lang="ru-RU" sz="1600" dirty="0">
                <a:effectLst/>
                <a:ea typeface="Calibri" panose="020F0502020204030204" pitchFamily="34" charset="0"/>
                <a:cs typeface="Times New Roman" panose="02020603050405020304" pitchFamily="18" charset="0"/>
              </a:rPr>
              <a:t>патриотизм, гражданственность, служение Отечеству и ответственность за его судьбу</a:t>
            </a:r>
            <a:r>
              <a:rPr lang="ru-RU" sz="1600" dirty="0">
                <a:ea typeface="Calibri" panose="020F0502020204030204" pitchFamily="34" charset="0"/>
                <a:cs typeface="Times New Roman" panose="02020603050405020304" pitchFamily="18" charset="0"/>
              </a:rPr>
              <a:t>;</a:t>
            </a:r>
          </a:p>
          <a:p>
            <a:pPr indent="450000" algn="just">
              <a:lnSpc>
                <a:spcPct val="150000"/>
              </a:lnSpc>
              <a:buFont typeface="Arial" panose="020B0604020202020204" pitchFamily="34" charset="0"/>
              <a:buChar char="•"/>
            </a:pPr>
            <a:r>
              <a:rPr lang="ru-RU" sz="1600" dirty="0">
                <a:effectLst/>
                <a:ea typeface="Calibri" panose="020F0502020204030204" pitchFamily="34" charset="0"/>
                <a:cs typeface="Times New Roman" panose="02020603050405020304" pitchFamily="18" charset="0"/>
              </a:rPr>
              <a:t>высокие нравственные идеалы, крепкая семья</a:t>
            </a:r>
            <a:r>
              <a:rPr lang="ru-RU" sz="1600" dirty="0">
                <a:ea typeface="Calibri" panose="020F0502020204030204" pitchFamily="34" charset="0"/>
                <a:cs typeface="Times New Roman" panose="02020603050405020304" pitchFamily="18" charset="0"/>
              </a:rPr>
              <a:t>;</a:t>
            </a:r>
          </a:p>
          <a:p>
            <a:pPr indent="450000" algn="just">
              <a:lnSpc>
                <a:spcPct val="150000"/>
              </a:lnSpc>
              <a:buFont typeface="Arial" panose="020B0604020202020204" pitchFamily="34" charset="0"/>
              <a:buChar char="•"/>
            </a:pPr>
            <a:r>
              <a:rPr lang="ru-RU" sz="1600" dirty="0">
                <a:effectLst/>
                <a:ea typeface="Calibri" panose="020F0502020204030204" pitchFamily="34" charset="0"/>
                <a:cs typeface="Times New Roman" panose="02020603050405020304" pitchFamily="18" charset="0"/>
              </a:rPr>
              <a:t>созидательный труд, приоритет духовного над материальным</a:t>
            </a:r>
            <a:r>
              <a:rPr lang="ru-RU" sz="1600" dirty="0">
                <a:ea typeface="Calibri" panose="020F0502020204030204" pitchFamily="34" charset="0"/>
                <a:cs typeface="Times New Roman" panose="02020603050405020304" pitchFamily="18" charset="0"/>
              </a:rPr>
              <a:t>;</a:t>
            </a:r>
          </a:p>
          <a:p>
            <a:pPr indent="450000" algn="just">
              <a:lnSpc>
                <a:spcPct val="150000"/>
              </a:lnSpc>
              <a:buFont typeface="Arial" panose="020B0604020202020204" pitchFamily="34" charset="0"/>
              <a:buChar char="•"/>
            </a:pPr>
            <a:r>
              <a:rPr lang="ru-RU" sz="1600" dirty="0">
                <a:effectLst/>
                <a:ea typeface="Calibri" panose="020F0502020204030204" pitchFamily="34" charset="0"/>
                <a:cs typeface="Times New Roman" panose="02020603050405020304" pitchFamily="18" charset="0"/>
              </a:rPr>
              <a:t>гуманизм, милосердие, справедливость, коллективизм, взаимопомощь и взаимоуважение</a:t>
            </a:r>
            <a:r>
              <a:rPr lang="ru-RU" sz="1600" dirty="0">
                <a:ea typeface="Calibri" panose="020F0502020204030204" pitchFamily="34" charset="0"/>
                <a:cs typeface="Times New Roman" panose="02020603050405020304" pitchFamily="18" charset="0"/>
              </a:rPr>
              <a:t>;</a:t>
            </a:r>
          </a:p>
          <a:p>
            <a:pPr indent="450000" algn="just">
              <a:lnSpc>
                <a:spcPct val="150000"/>
              </a:lnSpc>
              <a:buFont typeface="Arial" panose="020B0604020202020204" pitchFamily="34" charset="0"/>
              <a:buChar char="•"/>
            </a:pPr>
            <a:r>
              <a:rPr lang="ru-RU" sz="1600" dirty="0">
                <a:effectLst/>
                <a:ea typeface="Calibri" panose="020F0502020204030204" pitchFamily="34" charset="0"/>
                <a:cs typeface="Times New Roman" panose="02020603050405020304" pitchFamily="18" charset="0"/>
              </a:rPr>
              <a:t>историческая память и преемственность поколений, единство народов России.</a:t>
            </a:r>
          </a:p>
          <a:p>
            <a:pPr indent="449580" algn="just">
              <a:lnSpc>
                <a:spcPct val="150000"/>
              </a:lnSpc>
              <a:spcAft>
                <a:spcPts val="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a:extLst>
              <a:ext uri="{FF2B5EF4-FFF2-40B4-BE49-F238E27FC236}">
                <a16:creationId xmlns:a16="http://schemas.microsoft.com/office/drawing/2014/main" id="{D5C3D4E2-EE9B-4108-B423-983B17CEB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 t="1" b="1"/>
          <a:stretch/>
        </p:blipFill>
        <p:spPr bwMode="auto">
          <a:xfrm>
            <a:off x="7602624" y="2831297"/>
            <a:ext cx="5038531" cy="3469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106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2E7A4B38-0874-422C-B343-0BEE9BE95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14" t="3904" r="10478" b="3310"/>
          <a:stretch/>
        </p:blipFill>
        <p:spPr bwMode="auto">
          <a:xfrm>
            <a:off x="994267" y="252035"/>
            <a:ext cx="2030490" cy="237559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42</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34796" y="4447582"/>
            <a:ext cx="11261954" cy="1815882"/>
          </a:xfrm>
          <a:prstGeom prst="rect">
            <a:avLst/>
          </a:prstGeom>
          <a:noFill/>
        </p:spPr>
        <p:txBody>
          <a:bodyPr wrap="square" rtlCol="0">
            <a:spAutoFit/>
          </a:bodyPr>
          <a:lstStyle/>
          <a:p>
            <a:pPr indent="449580" algn="just"/>
            <a:r>
              <a:rPr lang="ru-RU" sz="1600" dirty="0">
                <a:ea typeface="Calibri" panose="020F0502020204030204" pitchFamily="34" charset="0"/>
              </a:rPr>
              <a:t>МОСКВА, 25.01.2023г. Президент России Владимир Путин подписал указ об изменениях в основы государственной культурной политики: </a:t>
            </a:r>
          </a:p>
          <a:p>
            <a:pPr indent="449580" algn="just"/>
            <a:r>
              <a:rPr lang="ru-RU" sz="1600" dirty="0">
                <a:solidFill>
                  <a:srgbClr val="770125"/>
                </a:solidFill>
                <a:ea typeface="Calibri" panose="020F0502020204030204" pitchFamily="34" charset="0"/>
              </a:rPr>
              <a:t>«</a:t>
            </a:r>
            <a:r>
              <a:rPr lang="ru-RU" sz="1600" dirty="0">
                <a:solidFill>
                  <a:srgbClr val="770125"/>
                </a:solidFill>
                <a:effectLst/>
                <a:ea typeface="Calibri" panose="020F0502020204030204" pitchFamily="34" charset="0"/>
              </a:rPr>
              <a:t>Перед Российской Федерацией стоит задача сбережения народа России, сохранения фундаментальных ценностей и принципов, на которых основано единство российского общества. &lt;...&gt; Это возможно только при условии последовательных инвестиций в человека, в сохранение и укрепление общероссийской гражданской идентичности на основе традиционных российских духовно-нравственных ценностей. В недавнем прошлом такие вложения были явно недостаточными, что создало угрозу гуманитарного кризиса»</a:t>
            </a:r>
            <a:endParaRPr lang="ru-RU" sz="1600" dirty="0">
              <a:solidFill>
                <a:srgbClr val="770125"/>
              </a:solidFill>
              <a:effectLst/>
              <a:ea typeface="Calibri" panose="020F0502020204030204" pitchFamily="34" charset="0"/>
              <a:cs typeface="Times New Roman" panose="02020603050405020304" pitchFamily="18" charset="0"/>
            </a:endParaRPr>
          </a:p>
        </p:txBody>
      </p:sp>
      <p:pic>
        <p:nvPicPr>
          <p:cNvPr id="4100" name="Picture 4">
            <a:extLst>
              <a:ext uri="{FF2B5EF4-FFF2-40B4-BE49-F238E27FC236}">
                <a16:creationId xmlns:a16="http://schemas.microsoft.com/office/drawing/2014/main" id="{1D5AB481-2993-4B32-ACEA-3F911EB64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556" y="252035"/>
            <a:ext cx="6606037" cy="40758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a:extLst>
              <a:ext uri="{FF2B5EF4-FFF2-40B4-BE49-F238E27FC236}">
                <a16:creationId xmlns:a16="http://schemas.microsoft.com/office/drawing/2014/main" id="{5C22B8D2-4A9F-4339-9ADB-48A06FE94DC4}"/>
              </a:ext>
            </a:extLst>
          </p:cNvPr>
          <p:cNvSpPr>
            <a:spLocks noChangeAspect="1" noChangeArrowheads="1"/>
          </p:cNvSpPr>
          <p:nvPr/>
        </p:nvSpPr>
        <p:spPr bwMode="auto">
          <a:xfrm>
            <a:off x="6327775" y="3267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160674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43</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83597" y="912010"/>
            <a:ext cx="11193156" cy="3183179"/>
          </a:xfrm>
          <a:prstGeom prst="rect">
            <a:avLst/>
          </a:prstGeom>
          <a:noFill/>
        </p:spPr>
        <p:txBody>
          <a:bodyPr wrap="square" rtlCol="0">
            <a:spAutoFit/>
          </a:bodyPr>
          <a:lstStyle/>
          <a:p>
            <a:pPr indent="450000" algn="just">
              <a:lnSpc>
                <a:spcPct val="150000"/>
              </a:lnSpc>
              <a:spcAft>
                <a:spcPts val="0"/>
              </a:spcAft>
            </a:pPr>
            <a:r>
              <a:rPr lang="ru-RU" sz="1700" dirty="0">
                <a:effectLst/>
                <a:ea typeface="Calibri" panose="020F0502020204030204" pitchFamily="34" charset="0"/>
                <a:cs typeface="Times New Roman" panose="02020603050405020304" pitchFamily="18" charset="0"/>
              </a:rPr>
              <a:t>К «наиболее опасным для будущего России проявлениям этого кризиса» относятся:</a:t>
            </a:r>
          </a:p>
          <a:p>
            <a:pPr indent="450000" algn="just">
              <a:lnSpc>
                <a:spcPct val="150000"/>
              </a:lnSpc>
              <a:spcAft>
                <a:spcPts val="0"/>
              </a:spcAft>
              <a:buFont typeface="Arial" panose="020B0604020202020204" pitchFamily="34" charset="0"/>
              <a:buChar char="—"/>
            </a:pPr>
            <a:r>
              <a:rPr lang="ru-RU" sz="1700" dirty="0">
                <a:effectLst/>
                <a:ea typeface="Calibri" panose="020F0502020204030204" pitchFamily="34" charset="0"/>
                <a:cs typeface="Times New Roman" panose="02020603050405020304" pitchFamily="18" charset="0"/>
              </a:rPr>
              <a:t>разрушение традиционных российских духовно-нравственных ценностей,</a:t>
            </a:r>
          </a:p>
          <a:p>
            <a:pPr indent="450000" algn="just">
              <a:lnSpc>
                <a:spcPct val="150000"/>
              </a:lnSpc>
              <a:spcAft>
                <a:spcPts val="0"/>
              </a:spcAft>
              <a:buFont typeface="Arial" panose="020B0604020202020204" pitchFamily="34" charset="0"/>
              <a:buChar char="—"/>
            </a:pPr>
            <a:r>
              <a:rPr lang="ru-RU" sz="1700" dirty="0">
                <a:effectLst/>
                <a:ea typeface="Calibri" panose="020F0502020204030204" pitchFamily="34" charset="0"/>
                <a:cs typeface="Times New Roman" panose="02020603050405020304" pitchFamily="18" charset="0"/>
              </a:rPr>
              <a:t>ослабление единства многонационального народа,</a:t>
            </a:r>
          </a:p>
          <a:p>
            <a:pPr indent="450000" algn="just">
              <a:lnSpc>
                <a:spcPct val="150000"/>
              </a:lnSpc>
              <a:spcAft>
                <a:spcPts val="0"/>
              </a:spcAft>
              <a:buFont typeface="Arial" panose="020B0604020202020204" pitchFamily="34" charset="0"/>
              <a:buChar char="—"/>
            </a:pPr>
            <a:r>
              <a:rPr lang="ru-RU" sz="1700" dirty="0">
                <a:effectLst/>
                <a:ea typeface="Calibri" panose="020F0502020204030204" pitchFamily="34" charset="0"/>
                <a:cs typeface="Times New Roman" panose="02020603050405020304" pitchFamily="18" charset="0"/>
              </a:rPr>
              <a:t>снижение культурного уровня общества, рост агрессии, нетерпимости, проявлений «асоциального поведения», атомизация общества, которая заключается в разрыве дружеских, семейных и соседских связей, «рост индивидуализма, пренебрежения правами других»</a:t>
            </a:r>
          </a:p>
          <a:p>
            <a:pPr indent="450000" algn="just">
              <a:lnSpc>
                <a:spcPct val="150000"/>
              </a:lnSpc>
              <a:spcAft>
                <a:spcPts val="0"/>
              </a:spcAft>
              <a:buFont typeface="Arial" panose="020B0604020202020204" pitchFamily="34" charset="0"/>
              <a:buChar char="—"/>
            </a:pPr>
            <a:r>
              <a:rPr lang="ru-RU" sz="1700" dirty="0">
                <a:effectLst/>
                <a:ea typeface="Calibri" panose="020F0502020204030204" pitchFamily="34" charset="0"/>
                <a:cs typeface="Times New Roman" panose="02020603050405020304" pitchFamily="18" charset="0"/>
              </a:rPr>
              <a:t>«деформация исторической памяти, негативная оценка значительных периодов отечественной истории, распространение ложного представления об исторической отсталости России».</a:t>
            </a:r>
          </a:p>
        </p:txBody>
      </p:sp>
      <p:sp>
        <p:nvSpPr>
          <p:cNvPr id="7" name="Title 1">
            <a:extLst>
              <a:ext uri="{FF2B5EF4-FFF2-40B4-BE49-F238E27FC236}">
                <a16:creationId xmlns:a16="http://schemas.microsoft.com/office/drawing/2014/main" id="{34D7E3FA-17DE-4F34-89E6-48B10655484C}"/>
              </a:ext>
            </a:extLst>
          </p:cNvPr>
          <p:cNvSpPr txBox="1">
            <a:spLocks/>
          </p:cNvSpPr>
          <p:nvPr/>
        </p:nvSpPr>
        <p:spPr>
          <a:xfrm>
            <a:off x="974648" y="292055"/>
            <a:ext cx="9820870" cy="714358"/>
          </a:xfrm>
          <a:prstGeom prst="rect">
            <a:avLst/>
          </a:prstGeom>
        </p:spPr>
        <p:txBody>
          <a:bodyPr vert="horz" lIns="0" tIns="0" rIns="0" bIns="0" rtlCol="0" anchor="t" anchorCtr="0">
            <a:noAutofit/>
          </a:bodyPr>
          <a:lstStyle>
            <a:lvl1pPr algn="l" defTabSz="912114"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ru-RU" sz="2700" dirty="0">
                <a:latin typeface="+mn-lt"/>
                <a:cs typeface="Times New Roman" panose="02020603050405020304" pitchFamily="18" charset="0"/>
              </a:rPr>
              <a:t>Наиболее опасные проявления </a:t>
            </a:r>
            <a:r>
              <a:rPr lang="ru-RU" sz="2700" dirty="0" smtClean="0">
                <a:latin typeface="+mn-lt"/>
                <a:cs typeface="Times New Roman" panose="02020603050405020304" pitchFamily="18" charset="0"/>
              </a:rPr>
              <a:t>для будущего </a:t>
            </a:r>
            <a:r>
              <a:rPr lang="ru-RU" sz="2700" dirty="0">
                <a:latin typeface="+mn-lt"/>
                <a:cs typeface="Times New Roman" panose="02020603050405020304" pitchFamily="18" charset="0"/>
              </a:rPr>
              <a:t>России </a:t>
            </a:r>
          </a:p>
        </p:txBody>
      </p:sp>
    </p:spTree>
    <p:extLst>
      <p:ext uri="{BB962C8B-B14F-4D97-AF65-F5344CB8AC3E}">
        <p14:creationId xmlns:p14="http://schemas.microsoft.com/office/powerpoint/2010/main" val="1644572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44</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28950" y="770532"/>
            <a:ext cx="11267800" cy="6309420"/>
          </a:xfrm>
          <a:prstGeom prst="rect">
            <a:avLst/>
          </a:prstGeom>
          <a:noFill/>
        </p:spPr>
        <p:txBody>
          <a:bodyPr wrap="square" rtlCol="0">
            <a:spAutoFit/>
          </a:bodyPr>
          <a:lstStyle/>
          <a:p>
            <a:pPr indent="450000" algn="just">
              <a:lnSpc>
                <a:spcPct val="150000"/>
              </a:lnSpc>
              <a:spcBef>
                <a:spcPts val="800"/>
              </a:spcBef>
            </a:pPr>
            <a:r>
              <a:rPr lang="ru-RU" sz="1700" dirty="0">
                <a:ea typeface="Calibri" panose="020F0502020204030204" pitchFamily="34" charset="0"/>
                <a:cs typeface="Times New Roman" panose="02020603050405020304" pitchFamily="18" charset="0"/>
              </a:rPr>
              <a:t>О</a:t>
            </a:r>
            <a:r>
              <a:rPr lang="ru-RU" sz="1700" dirty="0" smtClean="0">
                <a:effectLst/>
                <a:ea typeface="Calibri" panose="020F0502020204030204" pitchFamily="34" charset="0"/>
                <a:cs typeface="Times New Roman" panose="02020603050405020304" pitchFamily="18" charset="0"/>
              </a:rPr>
              <a:t>сновными </a:t>
            </a:r>
            <a:r>
              <a:rPr lang="ru-RU" sz="1700" dirty="0">
                <a:effectLst/>
                <a:ea typeface="Calibri" panose="020F0502020204030204" pitchFamily="34" charset="0"/>
                <a:cs typeface="Times New Roman" panose="02020603050405020304" pitchFamily="18" charset="0"/>
              </a:rPr>
              <a:t>целями </a:t>
            </a:r>
            <a:r>
              <a:rPr lang="ru-RU" sz="1700" dirty="0">
                <a:ea typeface="Calibri" panose="020F0502020204030204" pitchFamily="34" charset="0"/>
                <a:cs typeface="Times New Roman" panose="02020603050405020304" pitchFamily="18" charset="0"/>
              </a:rPr>
              <a:t>государственной культурной </a:t>
            </a:r>
            <a:r>
              <a:rPr lang="ru-RU" sz="1700" dirty="0" smtClean="0">
                <a:ea typeface="Calibri" panose="020F0502020204030204" pitchFamily="34" charset="0"/>
                <a:cs typeface="Times New Roman" panose="02020603050405020304" pitchFamily="18" charset="0"/>
              </a:rPr>
              <a:t>политики </a:t>
            </a:r>
            <a:r>
              <a:rPr lang="ru-RU" sz="1700" dirty="0">
                <a:ea typeface="Calibri" panose="020F0502020204030204" pitchFamily="34" charset="0"/>
                <a:cs typeface="Times New Roman" panose="02020603050405020304" pitchFamily="18" charset="0"/>
              </a:rPr>
              <a:t>обозначено </a:t>
            </a:r>
            <a:r>
              <a:rPr lang="ru-RU" sz="1700" dirty="0">
                <a:solidFill>
                  <a:srgbClr val="FF0000"/>
                </a:solidFill>
                <a:effectLst/>
                <a:ea typeface="Calibri" panose="020F0502020204030204" pitchFamily="34" charset="0"/>
                <a:cs typeface="Times New Roman" panose="02020603050405020304" pitchFamily="18" charset="0"/>
              </a:rPr>
              <a:t>формирование "гармонично развитой личности, разделяющей традиционные российские духовно-нравственные ценности"</a:t>
            </a:r>
            <a:r>
              <a:rPr lang="ru-RU" sz="1700" dirty="0">
                <a:effectLst/>
                <a:ea typeface="Calibri" panose="020F0502020204030204" pitchFamily="34" charset="0"/>
                <a:cs typeface="Times New Roman" panose="02020603050405020304" pitchFamily="18" charset="0"/>
              </a:rPr>
              <a:t>, а также "укрепление единства и сплоченности российского общества посредством культурного и гуманитарного развития".</a:t>
            </a:r>
          </a:p>
          <a:p>
            <a:pPr indent="450000" algn="just">
              <a:lnSpc>
                <a:spcPct val="150000"/>
              </a:lnSpc>
              <a:spcBef>
                <a:spcPts val="800"/>
              </a:spcBef>
            </a:pPr>
            <a:r>
              <a:rPr lang="ru-RU" sz="1700" dirty="0">
                <a:ea typeface="Calibri" panose="020F0502020204030204" pitchFamily="34" charset="0"/>
                <a:cs typeface="Times New Roman" panose="02020603050405020304" pitchFamily="18" charset="0"/>
              </a:rPr>
              <a:t>В</a:t>
            </a:r>
            <a:r>
              <a:rPr lang="ru-RU" sz="1700" dirty="0">
                <a:effectLst/>
                <a:ea typeface="Calibri" panose="020F0502020204030204" pitchFamily="34" charset="0"/>
                <a:cs typeface="Times New Roman" panose="02020603050405020304" pitchFamily="18" charset="0"/>
              </a:rPr>
              <a:t> указе говорится о защите традиционных семейных ценностей и института брака, который определяется как союз мужчины и женщины</a:t>
            </a:r>
            <a:r>
              <a:rPr lang="ru-RU" sz="1700" dirty="0">
                <a:ea typeface="Calibri" panose="020F0502020204030204" pitchFamily="34" charset="0"/>
                <a:cs typeface="Times New Roman" panose="02020603050405020304" pitchFamily="18" charset="0"/>
              </a:rPr>
              <a:t>.</a:t>
            </a:r>
            <a:endParaRPr lang="ru-RU" sz="1700" dirty="0">
              <a:effectLst/>
              <a:ea typeface="Calibri" panose="020F0502020204030204" pitchFamily="34" charset="0"/>
              <a:cs typeface="Times New Roman" panose="02020603050405020304" pitchFamily="18" charset="0"/>
            </a:endParaRPr>
          </a:p>
          <a:p>
            <a:pPr indent="450000" algn="just">
              <a:lnSpc>
                <a:spcPct val="150000"/>
              </a:lnSpc>
              <a:spcBef>
                <a:spcPts val="800"/>
              </a:spcBef>
            </a:pPr>
            <a:r>
              <a:rPr lang="ru-RU" sz="1700" dirty="0">
                <a:effectLst/>
                <a:ea typeface="Calibri" panose="020F0502020204030204" pitchFamily="34" charset="0"/>
                <a:cs typeface="Times New Roman" panose="02020603050405020304" pitchFamily="18" charset="0"/>
              </a:rPr>
              <a:t>Внимание также уделено защите и поддержке русского языка как государственного. В частности, среди задач заявлено противодействие излишнему использованию иностранной лексики.</a:t>
            </a:r>
          </a:p>
          <a:p>
            <a:pPr indent="450000" algn="just">
              <a:lnSpc>
                <a:spcPct val="150000"/>
              </a:lnSpc>
              <a:spcBef>
                <a:spcPts val="800"/>
              </a:spcBef>
            </a:pPr>
            <a:r>
              <a:rPr lang="ru-RU" sz="1700" dirty="0">
                <a:effectLst/>
                <a:ea typeface="Calibri" panose="020F0502020204030204" pitchFamily="34" charset="0"/>
                <a:cs typeface="Times New Roman" panose="02020603050405020304" pitchFamily="18" charset="0"/>
              </a:rPr>
              <a:t>Подраздел о расширении и поддержке международных культурных и гуманитарных связей дополнен абзацами, в которых говорится о создании условий для популяризации российской культуры, русского языка и литературы за рубежом, в том числе для сохранения «общероссийской гражданской идентичности» проживающих там соотечественников, а также положением о </a:t>
            </a:r>
            <a:r>
              <a:rPr lang="ru-RU" sz="1700" dirty="0">
                <a:solidFill>
                  <a:srgbClr val="FF0000"/>
                </a:solidFill>
                <a:effectLst/>
                <a:ea typeface="Calibri" panose="020F0502020204030204" pitchFamily="34" charset="0"/>
                <a:cs typeface="Times New Roman" panose="02020603050405020304" pitchFamily="18" charset="0"/>
              </a:rPr>
              <a:t>«принятии мер по защите российского общества от внешней идейно-ценностной экспансии и деструктивного информационно-психологического воздействия».</a:t>
            </a:r>
          </a:p>
          <a:p>
            <a:pPr indent="449580" algn="just">
              <a:lnSpc>
                <a:spcPct val="150000"/>
              </a:lnSpc>
              <a:spcAft>
                <a:spcPts val="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0224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DD6E-CCA5-374B-A5FC-E3FA356A6A37}"/>
              </a:ext>
            </a:extLst>
          </p:cNvPr>
          <p:cNvSpPr>
            <a:spLocks noGrp="1"/>
          </p:cNvSpPr>
          <p:nvPr>
            <p:ph type="ctrTitle"/>
          </p:nvPr>
        </p:nvSpPr>
        <p:spPr/>
        <p:txBody>
          <a:bodyPr/>
          <a:lstStyle/>
          <a:p>
            <a:r>
              <a:rPr lang="ru-RU" dirty="0"/>
              <a:t>СПАСИБО ЗА ВНИМАНИЕ!</a:t>
            </a:r>
          </a:p>
        </p:txBody>
      </p:sp>
      <p:sp>
        <p:nvSpPr>
          <p:cNvPr id="6" name="TextBox 5">
            <a:extLst>
              <a:ext uri="{FF2B5EF4-FFF2-40B4-BE49-F238E27FC236}">
                <a16:creationId xmlns:a16="http://schemas.microsoft.com/office/drawing/2014/main" id="{92D474C8-25A5-2E44-AA8C-A28CACCB194F}"/>
              </a:ext>
            </a:extLst>
          </p:cNvPr>
          <p:cNvSpPr txBox="1"/>
          <p:nvPr/>
        </p:nvSpPr>
        <p:spPr>
          <a:xfrm>
            <a:off x="1815138" y="5590358"/>
            <a:ext cx="2146926" cy="338554"/>
          </a:xfrm>
          <a:prstGeom prst="rect">
            <a:avLst/>
          </a:prstGeom>
          <a:noFill/>
        </p:spPr>
        <p:txBody>
          <a:bodyPr vert="horz" wrap="square" lIns="0" tIns="0" rIns="0" bIns="0" rtlCol="0" anchor="t" anchorCtr="0">
            <a:noAutofit/>
          </a:bodyPr>
          <a:lstStyle/>
          <a:p>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89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5</a:t>
            </a:fld>
            <a:endParaRPr lang="ru-RU" dirty="0"/>
          </a:p>
        </p:txBody>
      </p:sp>
      <p:sp>
        <p:nvSpPr>
          <p:cNvPr id="5" name="TextBox 4">
            <a:extLst>
              <a:ext uri="{FF2B5EF4-FFF2-40B4-BE49-F238E27FC236}">
                <a16:creationId xmlns:a16="http://schemas.microsoft.com/office/drawing/2014/main" id="{F1F72059-7C17-4FFD-BB5C-CC3BF51BBA1F}"/>
              </a:ext>
            </a:extLst>
          </p:cNvPr>
          <p:cNvSpPr txBox="1"/>
          <p:nvPr/>
        </p:nvSpPr>
        <p:spPr>
          <a:xfrm>
            <a:off x="810419" y="687334"/>
            <a:ext cx="11267670" cy="529569"/>
          </a:xfrm>
          <a:prstGeom prst="rect">
            <a:avLst/>
          </a:prstGeom>
          <a:noFill/>
        </p:spPr>
        <p:txBody>
          <a:bodyPr wrap="square" rtlCol="0">
            <a:spAutoFit/>
          </a:bodyPr>
          <a:lstStyle/>
          <a:p>
            <a:pPr indent="450000">
              <a:lnSpc>
                <a:spcPct val="110000"/>
              </a:lnSpc>
            </a:pPr>
            <a:r>
              <a:rPr lang="ru-RU" sz="2800" b="1" kern="0" dirty="0">
                <a:latin typeface="+mj-lt"/>
                <a:ea typeface="Calibri" panose="020F0502020204030204" pitchFamily="34" charset="0"/>
                <a:cs typeface="Times New Roman" panose="02020603050405020304" pitchFamily="18" charset="0"/>
              </a:rPr>
              <a:t>1. Запад и Украина, как субъекты «проекта анти-Россия»</a:t>
            </a:r>
            <a:endParaRPr lang="ru-RU" sz="2800" b="1" kern="0" dirty="0">
              <a:effectLst/>
              <a:latin typeface="+mj-l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81AE46F-721A-441A-90DB-5CFC786B4ADE}"/>
              </a:ext>
            </a:extLst>
          </p:cNvPr>
          <p:cNvSpPr txBox="1"/>
          <p:nvPr/>
        </p:nvSpPr>
        <p:spPr>
          <a:xfrm>
            <a:off x="824301" y="1813797"/>
            <a:ext cx="11272449" cy="830997"/>
          </a:xfrm>
          <a:prstGeom prst="rect">
            <a:avLst/>
          </a:prstGeom>
          <a:noFill/>
        </p:spPr>
        <p:txBody>
          <a:bodyPr wrap="square" rtlCol="0">
            <a:spAutoFit/>
          </a:bodyPr>
          <a:lstStyle>
            <a:defPPr>
              <a:defRPr lang="en-US"/>
            </a:defPPr>
            <a:lvl1pPr>
              <a:defRPr sz="2400">
                <a:effectLst/>
                <a:latin typeface="Times New Roman" panose="02020603050405020304" pitchFamily="18" charset="0"/>
                <a:ea typeface="Calibri" panose="020F0502020204030204" pitchFamily="34" charset="0"/>
              </a:defRPr>
            </a:lvl1pPr>
          </a:lstStyle>
          <a:p>
            <a:pPr indent="450000" algn="just"/>
            <a:r>
              <a:rPr lang="ru-RU" sz="1600" dirty="0">
                <a:latin typeface="+mn-lt"/>
              </a:rPr>
              <a:t>21 февраля 2014 года в Киеве (события на Майдане), президент Виктор Янукович и лидеры оппозиции при посредничестве представителей Евросоюза и России подписали соглашение "Об урегулировании политического кризиса на Украине". </a:t>
            </a:r>
          </a:p>
        </p:txBody>
      </p:sp>
      <p:pic>
        <p:nvPicPr>
          <p:cNvPr id="6" name="Picture 2">
            <a:extLst>
              <a:ext uri="{FF2B5EF4-FFF2-40B4-BE49-F238E27FC236}">
                <a16:creationId xmlns:a16="http://schemas.microsoft.com/office/drawing/2014/main" id="{63040399-04DB-4AA4-99C5-A013DC761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444" y="2809996"/>
            <a:ext cx="6247136" cy="32358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71FB4D-3BD4-4738-A1DE-ACDEC643FC64}"/>
              </a:ext>
            </a:extLst>
          </p:cNvPr>
          <p:cNvSpPr txBox="1"/>
          <p:nvPr/>
        </p:nvSpPr>
        <p:spPr>
          <a:xfrm>
            <a:off x="7263234" y="2870009"/>
            <a:ext cx="4824185" cy="2800767"/>
          </a:xfrm>
          <a:prstGeom prst="rect">
            <a:avLst/>
          </a:prstGeom>
          <a:noFill/>
        </p:spPr>
        <p:txBody>
          <a:bodyPr wrap="square" rtlCol="0">
            <a:spAutoFit/>
          </a:bodyPr>
          <a:lstStyle>
            <a:defPPr>
              <a:defRPr lang="en-US"/>
            </a:defPPr>
            <a:lvl1pPr>
              <a:defRPr sz="2400">
                <a:effectLst/>
                <a:latin typeface="Times New Roman" panose="02020603050405020304" pitchFamily="18" charset="0"/>
                <a:ea typeface="Calibri" panose="020F0502020204030204" pitchFamily="34" charset="0"/>
              </a:defRPr>
            </a:lvl1pPr>
          </a:lstStyle>
          <a:p>
            <a:pPr indent="450000" algn="just"/>
            <a:r>
              <a:rPr lang="ru-RU" sz="1600" dirty="0">
                <a:latin typeface="+mn-lt"/>
              </a:rPr>
              <a:t>Документ предусматривал возврат к конституции с поправками 2004 года, проведение досрочных выборов президента и формирование "правительства национального доверия", а также вывод сил правопорядка из центра Киева, прекращение насилия и сдачу оппозицией оружия. </a:t>
            </a:r>
            <a:endParaRPr lang="en-US" sz="1600" dirty="0">
              <a:latin typeface="+mn-lt"/>
            </a:endParaRPr>
          </a:p>
          <a:p>
            <a:pPr indent="450000" algn="just"/>
            <a:endParaRPr lang="ru-RU" sz="1600" dirty="0">
              <a:latin typeface="+mn-lt"/>
            </a:endParaRPr>
          </a:p>
          <a:p>
            <a:pPr indent="450000" algn="just"/>
            <a:r>
              <a:rPr lang="ru-RU" sz="1600" dirty="0">
                <a:latin typeface="+mn-lt"/>
              </a:rPr>
              <a:t>Барак Обама, лично взял на себя обязательство способствовать исполнению подписанного в Киеве соглашения</a:t>
            </a:r>
            <a:r>
              <a:rPr lang="en-GB" sz="1600" dirty="0">
                <a:latin typeface="+mn-lt"/>
              </a:rPr>
              <a:t>.</a:t>
            </a:r>
            <a:endParaRPr lang="ru-RU" sz="1600" dirty="0">
              <a:latin typeface="+mn-lt"/>
            </a:endParaRPr>
          </a:p>
        </p:txBody>
      </p:sp>
    </p:spTree>
    <p:extLst>
      <p:ext uri="{BB962C8B-B14F-4D97-AF65-F5344CB8AC3E}">
        <p14:creationId xmlns:p14="http://schemas.microsoft.com/office/powerpoint/2010/main" val="2706857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6</a:t>
            </a:fld>
            <a:endParaRPr lang="ru-RU" dirty="0"/>
          </a:p>
        </p:txBody>
      </p:sp>
      <p:pic>
        <p:nvPicPr>
          <p:cNvPr id="5122" name="Picture 2">
            <a:extLst>
              <a:ext uri="{FF2B5EF4-FFF2-40B4-BE49-F238E27FC236}">
                <a16:creationId xmlns:a16="http://schemas.microsoft.com/office/drawing/2014/main" id="{879E48EC-C3DB-43C1-96F3-BDF52DC1E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744" y="1115764"/>
            <a:ext cx="9518861" cy="493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6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7</a:t>
            </a:fld>
            <a:endParaRPr lang="ru-RU" dirty="0"/>
          </a:p>
        </p:txBody>
      </p:sp>
      <p:pic>
        <p:nvPicPr>
          <p:cNvPr id="7170" name="Picture 2">
            <a:extLst>
              <a:ext uri="{FF2B5EF4-FFF2-40B4-BE49-F238E27FC236}">
                <a16:creationId xmlns:a16="http://schemas.microsoft.com/office/drawing/2014/main" id="{2C1619E2-DF0B-4C3D-AA9B-89399A0E3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061" y="814388"/>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7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8</a:t>
            </a:fld>
            <a:endParaRPr lang="ru-RU" dirty="0"/>
          </a:p>
        </p:txBody>
      </p:sp>
      <p:sp>
        <p:nvSpPr>
          <p:cNvPr id="2" name="TextBox 1">
            <a:extLst>
              <a:ext uri="{FF2B5EF4-FFF2-40B4-BE49-F238E27FC236}">
                <a16:creationId xmlns:a16="http://schemas.microsoft.com/office/drawing/2014/main" id="{D81AE46F-721A-441A-90DB-5CFC786B4ADE}"/>
              </a:ext>
            </a:extLst>
          </p:cNvPr>
          <p:cNvSpPr txBox="1"/>
          <p:nvPr/>
        </p:nvSpPr>
        <p:spPr>
          <a:xfrm>
            <a:off x="6692593" y="2159526"/>
            <a:ext cx="5985880" cy="3493264"/>
          </a:xfrm>
          <a:prstGeom prst="rect">
            <a:avLst/>
          </a:prstGeom>
          <a:noFill/>
        </p:spPr>
        <p:txBody>
          <a:bodyPr wrap="square" rtlCol="0">
            <a:spAutoFit/>
          </a:bodyPr>
          <a:lstStyle/>
          <a:p>
            <a:pPr indent="450000" algn="just"/>
            <a:r>
              <a:rPr lang="ru-RU" sz="1700" dirty="0">
                <a:effectLst/>
                <a:ea typeface="Calibri" panose="020F0502020204030204" pitchFamily="34" charset="0"/>
                <a:cs typeface="Times New Roman" panose="02020603050405020304" pitchFamily="18" charset="0"/>
              </a:rPr>
              <a:t>Янукович дал команду вывести милицию из Киева и уехал на конференцию в Харьков. Далее, по словам российского президента </a:t>
            </a:r>
            <a:r>
              <a:rPr lang="ru-RU" sz="1700" dirty="0" err="1">
                <a:effectLst/>
                <a:ea typeface="Calibri" panose="020F0502020204030204" pitchFamily="34" charset="0"/>
                <a:cs typeface="Times New Roman" panose="02020603050405020304" pitchFamily="18" charset="0"/>
              </a:rPr>
              <a:t>В.В.Путина</a:t>
            </a:r>
            <a:r>
              <a:rPr lang="ru-RU" sz="1700" dirty="0">
                <a:effectLst/>
                <a:ea typeface="Calibri" panose="020F0502020204030204" pitchFamily="34" charset="0"/>
                <a:cs typeface="Times New Roman" panose="02020603050405020304" pitchFamily="18" charset="0"/>
              </a:rPr>
              <a:t>, события в Киеве начали развиваться очень бурно и быстро. </a:t>
            </a:r>
            <a:r>
              <a:rPr lang="ru-RU" sz="1700" dirty="0" smtClean="0">
                <a:ea typeface="Calibri" panose="020F0502020204030204" pitchFamily="34" charset="0"/>
                <a:cs typeface="Times New Roman" panose="02020603050405020304" pitchFamily="18" charset="0"/>
              </a:rPr>
              <a:t>Оппозиция не сложила оружия и начала силовой захват власти.</a:t>
            </a:r>
            <a:endParaRPr lang="ru-RU" sz="1700" dirty="0">
              <a:cs typeface="Times New Roman" panose="02020603050405020304" pitchFamily="18" charset="0"/>
            </a:endParaRPr>
          </a:p>
          <a:p>
            <a:pPr indent="450000" algn="just"/>
            <a:r>
              <a:rPr lang="ru-RU" sz="1700" dirty="0" smtClean="0">
                <a:ea typeface="Calibri" panose="020F0502020204030204" pitchFamily="34" charset="0"/>
                <a:cs typeface="Times New Roman" panose="02020603050405020304" pitchFamily="18" charset="0"/>
              </a:rPr>
              <a:t>Украина </a:t>
            </a:r>
            <a:r>
              <a:rPr lang="ru-RU" sz="1700" dirty="0">
                <a:ea typeface="Calibri" panose="020F0502020204030204" pitchFamily="34" charset="0"/>
                <a:cs typeface="Times New Roman" panose="02020603050405020304" pitchFamily="18" charset="0"/>
              </a:rPr>
              <a:t>была захвачена Западом в феврале 2014 года в результате организованного и проплаченного </a:t>
            </a:r>
            <a:r>
              <a:rPr lang="ru-RU" sz="1700" dirty="0" smtClean="0">
                <a:ea typeface="Calibri" panose="020F0502020204030204" pitchFamily="34" charset="0"/>
                <a:cs typeface="Times New Roman" panose="02020603050405020304" pitchFamily="18" charset="0"/>
              </a:rPr>
              <a:t>западными </a:t>
            </a:r>
            <a:r>
              <a:rPr lang="ru-RU" sz="1700" dirty="0">
                <a:ea typeface="Calibri" panose="020F0502020204030204" pitchFamily="34" charset="0"/>
                <a:cs typeface="Times New Roman" panose="02020603050405020304" pitchFamily="18" charset="0"/>
              </a:rPr>
              <a:t>спецслужбами вооруженного мятежа в Киеве и свержения законной власти на Украине. Это признал лично тогдашний президент США Барак Обама: «Мы помогли сменить власть на Украине». Цену вопроса назвал госдеп США -5 млрд долларов.</a:t>
            </a:r>
          </a:p>
          <a:p>
            <a:pPr indent="450000"/>
            <a:endParaRPr lang="ru-RU" sz="1700" dirty="0">
              <a:cs typeface="Times New Roman" panose="02020603050405020304" pitchFamily="18" charset="0"/>
            </a:endParaRPr>
          </a:p>
        </p:txBody>
      </p:sp>
      <p:sp>
        <p:nvSpPr>
          <p:cNvPr id="8" name="TextBox 7">
            <a:extLst>
              <a:ext uri="{FF2B5EF4-FFF2-40B4-BE49-F238E27FC236}">
                <a16:creationId xmlns:a16="http://schemas.microsoft.com/office/drawing/2014/main" id="{833589C0-A847-48C3-B1C1-64111DC5E100}"/>
              </a:ext>
            </a:extLst>
          </p:cNvPr>
          <p:cNvSpPr txBox="1"/>
          <p:nvPr/>
        </p:nvSpPr>
        <p:spPr>
          <a:xfrm>
            <a:off x="834796" y="5250658"/>
            <a:ext cx="5792480" cy="1077218"/>
          </a:xfrm>
          <a:prstGeom prst="rect">
            <a:avLst/>
          </a:prstGeom>
          <a:noFill/>
        </p:spPr>
        <p:txBody>
          <a:bodyPr wrap="square" rtlCol="0">
            <a:spAutoFit/>
          </a:bodyPr>
          <a:lstStyle/>
          <a:p>
            <a:pPr algn="just"/>
            <a:r>
              <a:rPr lang="ru-RU" sz="1600" i="1" dirty="0">
                <a:solidFill>
                  <a:srgbClr val="770125"/>
                </a:solidFill>
                <a:ea typeface="Calibri" panose="020F0502020204030204" pitchFamily="34" charset="0"/>
                <a:cs typeface="Times New Roman" panose="02020603050405020304" pitchFamily="18" charset="0"/>
              </a:rPr>
              <a:t>«</a:t>
            </a:r>
            <a:r>
              <a:rPr lang="ru-RU" sz="1600" i="1" dirty="0">
                <a:solidFill>
                  <a:srgbClr val="770125"/>
                </a:solidFill>
                <a:effectLst/>
                <a:ea typeface="Calibri" panose="020F0502020204030204" pitchFamily="34" charset="0"/>
                <a:cs typeface="Times New Roman" panose="02020603050405020304" pitchFamily="18" charset="0"/>
              </a:rPr>
              <a:t>Там ведь были убийства, людей заживо сжигали. Зашли в офис Партии регионов, просто технических работников взяли убили там - и все, сожгли заживо в подвале»</a:t>
            </a:r>
          </a:p>
        </p:txBody>
      </p:sp>
      <p:pic>
        <p:nvPicPr>
          <p:cNvPr id="1026" name="Picture 2">
            <a:extLst>
              <a:ext uri="{FF2B5EF4-FFF2-40B4-BE49-F238E27FC236}">
                <a16:creationId xmlns:a16="http://schemas.microsoft.com/office/drawing/2014/main" id="{5EC739BB-4FA9-45D8-A40E-DA44382CE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863189"/>
            <a:ext cx="5668638" cy="31887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4CB9221-40B4-47AE-BCC1-FF6D40A248CA}"/>
              </a:ext>
            </a:extLst>
          </p:cNvPr>
          <p:cNvSpPr txBox="1"/>
          <p:nvPr/>
        </p:nvSpPr>
        <p:spPr>
          <a:xfrm>
            <a:off x="810419" y="687334"/>
            <a:ext cx="11267670" cy="1081771"/>
          </a:xfrm>
          <a:prstGeom prst="rect">
            <a:avLst/>
          </a:prstGeom>
          <a:noFill/>
        </p:spPr>
        <p:txBody>
          <a:bodyPr wrap="square" rtlCol="0">
            <a:spAutoFit/>
          </a:bodyPr>
          <a:lstStyle/>
          <a:p>
            <a:pPr indent="450000">
              <a:lnSpc>
                <a:spcPct val="110000"/>
              </a:lnSpc>
            </a:pPr>
            <a:r>
              <a:rPr lang="ru-RU" sz="1950" b="1" kern="0" dirty="0" smtClean="0">
                <a:effectLst/>
                <a:latin typeface="+mj-lt"/>
                <a:ea typeface="Calibri" panose="020F0502020204030204" pitchFamily="34" charset="0"/>
                <a:cs typeface="Times New Roman" panose="02020603050405020304" pitchFamily="18" charset="0"/>
              </a:rPr>
              <a:t>Во-первых, отмечается, что именно при поддержке США и Европейского союза (основные элементы коллективного Запада) произошел антиконституционный государственный переворот на Украине.</a:t>
            </a:r>
            <a:endParaRPr lang="ru-RU" sz="1950" b="1" kern="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393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30A3CC4-2AAB-4E7B-B53D-3804819E2A8E}"/>
              </a:ext>
            </a:extLst>
          </p:cNvPr>
          <p:cNvSpPr txBox="1"/>
          <p:nvPr/>
        </p:nvSpPr>
        <p:spPr>
          <a:xfrm>
            <a:off x="810419" y="687334"/>
            <a:ext cx="11267670" cy="726866"/>
          </a:xfrm>
          <a:prstGeom prst="rect">
            <a:avLst/>
          </a:prstGeom>
          <a:noFill/>
        </p:spPr>
        <p:txBody>
          <a:bodyPr wrap="square" rtlCol="0">
            <a:spAutoFit/>
          </a:bodyPr>
          <a:lstStyle/>
          <a:p>
            <a:pPr indent="450000">
              <a:lnSpc>
                <a:spcPct val="110000"/>
              </a:lnSpc>
            </a:pPr>
            <a:r>
              <a:rPr lang="ru-RU" sz="1950" b="1" kern="0" dirty="0">
                <a:effectLst/>
                <a:latin typeface="+mj-lt"/>
                <a:ea typeface="Calibri" panose="020F0502020204030204" pitchFamily="34" charset="0"/>
                <a:cs typeface="Times New Roman" panose="02020603050405020304" pitchFamily="18" charset="0"/>
              </a:rPr>
              <a:t>Во-вторых, данная ситуация госпереворота привела к глубокому расколу в украинском обществе и возникновению вооруженного конфликта. </a:t>
            </a:r>
          </a:p>
        </p:txBody>
      </p:sp>
      <p:sp>
        <p:nvSpPr>
          <p:cNvPr id="3" name="Slide Number Placeholder 2">
            <a:extLst>
              <a:ext uri="{FF2B5EF4-FFF2-40B4-BE49-F238E27FC236}">
                <a16:creationId xmlns:a16="http://schemas.microsoft.com/office/drawing/2014/main" id="{C079E027-8FB9-3645-882F-EBFED1FA23C2}"/>
              </a:ext>
            </a:extLst>
          </p:cNvPr>
          <p:cNvSpPr>
            <a:spLocks noGrp="1"/>
          </p:cNvSpPr>
          <p:nvPr>
            <p:ph type="sldNum" sz="quarter" idx="12"/>
          </p:nvPr>
        </p:nvSpPr>
        <p:spPr/>
        <p:txBody>
          <a:bodyPr/>
          <a:lstStyle/>
          <a:p>
            <a:fld id="{73D4391C-B8C0-B24A-A837-316267417444}" type="slidenum">
              <a:rPr lang="ru-RU" smtClean="0"/>
              <a:pPr/>
              <a:t>9</a:t>
            </a:fld>
            <a:endParaRPr lang="ru-RU" dirty="0"/>
          </a:p>
        </p:txBody>
      </p:sp>
      <p:sp>
        <p:nvSpPr>
          <p:cNvPr id="4" name="TextBox 3">
            <a:extLst>
              <a:ext uri="{FF2B5EF4-FFF2-40B4-BE49-F238E27FC236}">
                <a16:creationId xmlns:a16="http://schemas.microsoft.com/office/drawing/2014/main" id="{47E47C81-388B-44AA-A42E-1D1B97D6911A}"/>
              </a:ext>
            </a:extLst>
          </p:cNvPr>
          <p:cNvSpPr txBox="1"/>
          <p:nvPr/>
        </p:nvSpPr>
        <p:spPr>
          <a:xfrm>
            <a:off x="474785" y="1470962"/>
            <a:ext cx="6005391" cy="5062924"/>
          </a:xfrm>
          <a:prstGeom prst="rect">
            <a:avLst/>
          </a:prstGeom>
          <a:noFill/>
        </p:spPr>
        <p:txBody>
          <a:bodyPr wrap="square" rtlCol="0">
            <a:spAutoFit/>
          </a:bodyPr>
          <a:lstStyle/>
          <a:p>
            <a:pPr indent="450000" algn="just"/>
            <a:r>
              <a:rPr lang="ru-RU" sz="1700" dirty="0">
                <a:ea typeface="Calibri" panose="020F0502020204030204" pitchFamily="34" charset="0"/>
                <a:cs typeface="Times New Roman" panose="02020603050405020304" pitchFamily="18" charset="0"/>
              </a:rPr>
              <a:t>Вопрос об отношении к Русскому Миру привёл к глубокому расколу в украинском обществе. Часть </a:t>
            </a:r>
            <a:r>
              <a:rPr lang="ru-RU" sz="1700" dirty="0" smtClean="0">
                <a:ea typeface="Calibri" panose="020F0502020204030204" pitchFamily="34" charset="0"/>
                <a:cs typeface="Times New Roman" panose="02020603050405020304" pitchFamily="18" charset="0"/>
              </a:rPr>
              <a:t>украинских граждан </a:t>
            </a:r>
            <a:r>
              <a:rPr lang="ru-RU" sz="1700" dirty="0">
                <a:ea typeface="Calibri" panose="020F0502020204030204" pitchFamily="34" charset="0"/>
                <a:cs typeface="Times New Roman" panose="02020603050405020304" pitchFamily="18" charset="0"/>
              </a:rPr>
              <a:t>заявила о своих позициях на Референдумах (Крым, Луганск, Донецк, Запорожье, Херсон). Эти люди были и остаются братским народом, который мы защищаем в ходе </a:t>
            </a:r>
            <a:r>
              <a:rPr lang="ru-RU" sz="1700" dirty="0" smtClean="0">
                <a:ea typeface="Calibri" panose="020F0502020204030204" pitchFamily="34" charset="0"/>
                <a:cs typeface="Times New Roman" panose="02020603050405020304" pitchFamily="18" charset="0"/>
              </a:rPr>
              <a:t>СВО.</a:t>
            </a:r>
          </a:p>
          <a:p>
            <a:pPr indent="450000" algn="just"/>
            <a:r>
              <a:rPr lang="ru-RU" sz="1700" dirty="0" smtClean="0">
                <a:ea typeface="Calibri" panose="020F0502020204030204" pitchFamily="34" charset="0"/>
                <a:cs typeface="Times New Roman" panose="02020603050405020304" pitchFamily="18" charset="0"/>
              </a:rPr>
              <a:t>Россия </a:t>
            </a:r>
            <a:r>
              <a:rPr lang="ru-RU" sz="1700" dirty="0">
                <a:ea typeface="Calibri" panose="020F0502020204030204" pitchFamily="34" charset="0"/>
                <a:cs typeface="Times New Roman" panose="02020603050405020304" pitchFamily="18" charset="0"/>
              </a:rPr>
              <a:t>в течение 9 лет добивалась прекращения войны на Украине путем переговоров и настояла на подписании Минских соглашений. Сегодня известно, это признали бывшие лидеры Германии и Франции, что Запад обманул Россию, Никакого мира не планировалось, а соглашения были нужны, чтобы выиграть время для подготовки к войне</a:t>
            </a:r>
          </a:p>
          <a:p>
            <a:pPr indent="450000" algn="just"/>
            <a:r>
              <a:rPr lang="ru-RU" sz="1700" dirty="0" smtClean="0">
                <a:ea typeface="Calibri" panose="020F0502020204030204" pitchFamily="34" charset="0"/>
                <a:cs typeface="Times New Roman" panose="02020603050405020304" pitchFamily="18" charset="0"/>
              </a:rPr>
              <a:t>Посадив </a:t>
            </a:r>
            <a:r>
              <a:rPr lang="ru-RU" sz="1700" dirty="0">
                <a:ea typeface="Calibri" panose="020F0502020204030204" pitchFamily="34" charset="0"/>
                <a:cs typeface="Times New Roman" panose="02020603050405020304" pitchFamily="18" charset="0"/>
              </a:rPr>
              <a:t>у власти своих наемников, США их руками начали </a:t>
            </a:r>
            <a:r>
              <a:rPr lang="ru-RU" sz="1700" dirty="0" smtClean="0">
                <a:ea typeface="Calibri" panose="020F0502020204030204" pitchFamily="34" charset="0"/>
                <a:cs typeface="Times New Roman" panose="02020603050405020304" pitchFamily="18" charset="0"/>
              </a:rPr>
              <a:t>войну </a:t>
            </a:r>
            <a:r>
              <a:rPr lang="ru-RU" sz="1700" dirty="0">
                <a:ea typeface="Calibri" panose="020F0502020204030204" pitchFamily="34" charset="0"/>
                <a:cs typeface="Times New Roman" panose="02020603050405020304" pitchFamily="18" charset="0"/>
              </a:rPr>
              <a:t>против тех жителей и регионов  Украины, которые не согласились жить под властью мятежников и террористов. </a:t>
            </a:r>
            <a:r>
              <a:rPr lang="ru-RU" sz="1700" dirty="0" smtClean="0">
                <a:ea typeface="Calibri" panose="020F0502020204030204" pitchFamily="34" charset="0"/>
                <a:cs typeface="Times New Roman" panose="02020603050405020304" pitchFamily="18" charset="0"/>
              </a:rPr>
              <a:t>Позиция Запада</a:t>
            </a:r>
            <a:r>
              <a:rPr lang="ru-RU" sz="1700" dirty="0" smtClean="0">
                <a:effectLst/>
                <a:ea typeface="Calibri" panose="020F0502020204030204" pitchFamily="34" charset="0"/>
                <a:cs typeface="Times New Roman" panose="02020603050405020304" pitchFamily="18" charset="0"/>
              </a:rPr>
              <a:t> заключается </a:t>
            </a:r>
            <a:r>
              <a:rPr lang="ru-RU" sz="1700" dirty="0">
                <a:effectLst/>
                <a:ea typeface="Calibri" panose="020F0502020204030204" pitchFamily="34" charset="0"/>
                <a:cs typeface="Times New Roman" panose="02020603050405020304" pitchFamily="18" charset="0"/>
              </a:rPr>
              <a:t>в том, чтобы стимулировать украинский конфликт, но не урегулировать его. </a:t>
            </a:r>
          </a:p>
        </p:txBody>
      </p:sp>
      <p:sp>
        <p:nvSpPr>
          <p:cNvPr id="2" name="TextBox 1">
            <a:extLst>
              <a:ext uri="{FF2B5EF4-FFF2-40B4-BE49-F238E27FC236}">
                <a16:creationId xmlns:a16="http://schemas.microsoft.com/office/drawing/2014/main" id="{20FB3586-EC5E-411B-9A73-C91AF7C09680}"/>
              </a:ext>
            </a:extLst>
          </p:cNvPr>
          <p:cNvSpPr txBox="1"/>
          <p:nvPr/>
        </p:nvSpPr>
        <p:spPr>
          <a:xfrm>
            <a:off x="7432482" y="5433057"/>
            <a:ext cx="4357404" cy="584775"/>
          </a:xfrm>
          <a:prstGeom prst="rect">
            <a:avLst/>
          </a:prstGeom>
          <a:noFill/>
        </p:spPr>
        <p:txBody>
          <a:bodyPr wrap="square" rtlCol="0">
            <a:spAutoFit/>
          </a:bodyPr>
          <a:lstStyle/>
          <a:p>
            <a:pPr algn="just"/>
            <a:r>
              <a:rPr lang="ru-RU" sz="1600" b="0" i="0" dirty="0">
                <a:solidFill>
                  <a:srgbClr val="770125"/>
                </a:solidFill>
                <a:effectLst/>
              </a:rPr>
              <a:t>«Да, мы обманули Путина с Минскими соглашениями, чтобы выиграть время»</a:t>
            </a:r>
            <a:endParaRPr lang="ru-RU" sz="1600" dirty="0">
              <a:solidFill>
                <a:srgbClr val="770125"/>
              </a:solidFill>
            </a:endParaRPr>
          </a:p>
        </p:txBody>
      </p:sp>
      <p:pic>
        <p:nvPicPr>
          <p:cNvPr id="2054" name="Picture 6">
            <a:extLst>
              <a:ext uri="{FF2B5EF4-FFF2-40B4-BE49-F238E27FC236}">
                <a16:creationId xmlns:a16="http://schemas.microsoft.com/office/drawing/2014/main" id="{861B7A31-B210-4740-80F9-475B6667E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927" y="1864989"/>
            <a:ext cx="5167853" cy="344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051911"/>
      </p:ext>
    </p:extLst>
  </p:cSld>
  <p:clrMapOvr>
    <a:masterClrMapping/>
  </p:clrMapOvr>
</p:sld>
</file>

<file path=ppt/theme/theme1.xml><?xml version="1.0" encoding="utf-8"?>
<a:theme xmlns:a="http://schemas.openxmlformats.org/drawingml/2006/main" name="Тема Office">
  <a:themeElements>
    <a:clrScheme name="RANEPA">
      <a:dk1>
        <a:srgbClr val="000000"/>
      </a:dk1>
      <a:lt1>
        <a:srgbClr val="FFFFFF"/>
      </a:lt1>
      <a:dk2>
        <a:srgbClr val="404040"/>
      </a:dk2>
      <a:lt2>
        <a:srgbClr val="E7E6E6"/>
      </a:lt2>
      <a:accent1>
        <a:srgbClr val="A30236"/>
      </a:accent1>
      <a:accent2>
        <a:srgbClr val="ED7D31"/>
      </a:accent2>
      <a:accent3>
        <a:srgbClr val="879DC1"/>
      </a:accent3>
      <a:accent4>
        <a:srgbClr val="FF5C36"/>
      </a:accent4>
      <a:accent5>
        <a:srgbClr val="3F5CBD"/>
      </a:accent5>
      <a:accent6>
        <a:srgbClr val="12A3AD"/>
      </a:accent6>
      <a:hlink>
        <a:srgbClr val="6D6D6D"/>
      </a:hlink>
      <a:folHlink>
        <a:srgbClr val="AF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5492</TotalTime>
  <Words>5394</Words>
  <Application>Microsoft Office PowerPoint</Application>
  <PresentationFormat>Произвольный</PresentationFormat>
  <Paragraphs>263</Paragraphs>
  <Slides>45</Slides>
  <Notes>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45</vt:i4>
      </vt:variant>
    </vt:vector>
  </HeadingPairs>
  <TitlesOfParts>
    <vt:vector size="49" baseType="lpstr">
      <vt:lpstr>Arial</vt:lpstr>
      <vt:lpstr>Calibri</vt:lpstr>
      <vt:lpstr>Times New Roman</vt:lpstr>
      <vt:lpstr>Тема Office</vt:lpstr>
      <vt:lpstr>          Противодействие идеологии терроризма:  1. Запад и Украина – проект «антиРоссия»;  2. Мизантропические организации и течения как оружие Запада против России;  3. Деструктивная идеология Запада против традиционных российских духовно-нравственных ценностей.     </vt:lpstr>
      <vt:lpstr>1. Запад и Украина, как субъекты «проекта анти-Россия»</vt:lpstr>
      <vt:lpstr>1. Запад и Украина, как субъекты «проекта анти-Россия»</vt:lpstr>
      <vt:lpstr>1. Запад и Украина, как субъекты «проекта анти-Россия»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 Мизантропические организации и течения как элементы деструктивной идеологии и  оружие Запада против России.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bf</cp:lastModifiedBy>
  <cp:revision>432</cp:revision>
  <dcterms:created xsi:type="dcterms:W3CDTF">2022-10-16T16:54:41Z</dcterms:created>
  <dcterms:modified xsi:type="dcterms:W3CDTF">2023-06-28T07:01:14Z</dcterms:modified>
</cp:coreProperties>
</file>