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446" r:id="rId2"/>
    <p:sldId id="449" r:id="rId3"/>
    <p:sldId id="383" r:id="rId4"/>
    <p:sldId id="384" r:id="rId5"/>
    <p:sldId id="357" r:id="rId6"/>
    <p:sldId id="447" r:id="rId7"/>
    <p:sldId id="385" r:id="rId8"/>
    <p:sldId id="387" r:id="rId9"/>
    <p:sldId id="389" r:id="rId10"/>
    <p:sldId id="391" r:id="rId11"/>
    <p:sldId id="392" r:id="rId12"/>
    <p:sldId id="393" r:id="rId13"/>
    <p:sldId id="411" r:id="rId14"/>
    <p:sldId id="395" r:id="rId15"/>
    <p:sldId id="398" r:id="rId16"/>
    <p:sldId id="399" r:id="rId17"/>
    <p:sldId id="404" r:id="rId18"/>
    <p:sldId id="401" r:id="rId19"/>
    <p:sldId id="415" r:id="rId20"/>
    <p:sldId id="402" r:id="rId21"/>
    <p:sldId id="406" r:id="rId22"/>
    <p:sldId id="448" r:id="rId23"/>
    <p:sldId id="442" r:id="rId24"/>
    <p:sldId id="444" r:id="rId25"/>
    <p:sldId id="445" r:id="rId26"/>
    <p:sldId id="437" r:id="rId27"/>
    <p:sldId id="438" r:id="rId28"/>
    <p:sldId id="439" r:id="rId29"/>
    <p:sldId id="440" r:id="rId30"/>
    <p:sldId id="435" r:id="rId31"/>
  </p:sldIdLst>
  <p:sldSz cx="9144000" cy="5143500" type="screen16x9"/>
  <p:notesSz cx="6797675" cy="9926638"/>
  <p:defaultTextStyle>
    <a:defPPr>
      <a:defRPr lang="ru-RU"/>
    </a:defPPr>
    <a:lvl1pPr algn="l" defTabSz="914145" rtl="0" fontAlgn="base" hangingPunct="0">
      <a:spcBef>
        <a:spcPct val="0"/>
      </a:spcBef>
      <a:spcAft>
        <a:spcPct val="0"/>
      </a:spcAft>
      <a:defRPr sz="1700" kern="1200">
        <a:solidFill>
          <a:srgbClr val="000000"/>
        </a:solidFill>
        <a:latin typeface="Calibri" pitchFamily="34" charset="0"/>
        <a:ea typeface="+mn-ea"/>
        <a:cs typeface="Calibri" pitchFamily="34" charset="0"/>
        <a:sym typeface="Calibri" pitchFamily="34" charset="0"/>
      </a:defRPr>
    </a:lvl1pPr>
    <a:lvl2pPr indent="321457" algn="l" defTabSz="914145" rtl="0" fontAlgn="base" hangingPunct="0">
      <a:spcBef>
        <a:spcPct val="0"/>
      </a:spcBef>
      <a:spcAft>
        <a:spcPct val="0"/>
      </a:spcAft>
      <a:defRPr sz="1700" kern="1200">
        <a:solidFill>
          <a:srgbClr val="000000"/>
        </a:solidFill>
        <a:latin typeface="Calibri" pitchFamily="34" charset="0"/>
        <a:ea typeface="+mn-ea"/>
        <a:cs typeface="Calibri" pitchFamily="34" charset="0"/>
        <a:sym typeface="Calibri" pitchFamily="34" charset="0"/>
      </a:defRPr>
    </a:lvl2pPr>
    <a:lvl3pPr indent="642915" algn="l" defTabSz="914145" rtl="0" fontAlgn="base" hangingPunct="0">
      <a:spcBef>
        <a:spcPct val="0"/>
      </a:spcBef>
      <a:spcAft>
        <a:spcPct val="0"/>
      </a:spcAft>
      <a:defRPr sz="1700" kern="1200">
        <a:solidFill>
          <a:srgbClr val="000000"/>
        </a:solidFill>
        <a:latin typeface="Calibri" pitchFamily="34" charset="0"/>
        <a:ea typeface="+mn-ea"/>
        <a:cs typeface="Calibri" pitchFamily="34" charset="0"/>
        <a:sym typeface="Calibri" pitchFamily="34" charset="0"/>
      </a:defRPr>
    </a:lvl3pPr>
    <a:lvl4pPr indent="964372" algn="l" defTabSz="914145" rtl="0" fontAlgn="base" hangingPunct="0">
      <a:spcBef>
        <a:spcPct val="0"/>
      </a:spcBef>
      <a:spcAft>
        <a:spcPct val="0"/>
      </a:spcAft>
      <a:defRPr sz="1700" kern="1200">
        <a:solidFill>
          <a:srgbClr val="000000"/>
        </a:solidFill>
        <a:latin typeface="Calibri" pitchFamily="34" charset="0"/>
        <a:ea typeface="+mn-ea"/>
        <a:cs typeface="Calibri" pitchFamily="34" charset="0"/>
        <a:sym typeface="Calibri" pitchFamily="34" charset="0"/>
      </a:defRPr>
    </a:lvl4pPr>
    <a:lvl5pPr indent="1285829" algn="l" defTabSz="914145" rtl="0" fontAlgn="base" hangingPunct="0">
      <a:spcBef>
        <a:spcPct val="0"/>
      </a:spcBef>
      <a:spcAft>
        <a:spcPct val="0"/>
      </a:spcAft>
      <a:defRPr sz="1700" kern="1200">
        <a:solidFill>
          <a:srgbClr val="000000"/>
        </a:solidFill>
        <a:latin typeface="Calibri" pitchFamily="34" charset="0"/>
        <a:ea typeface="+mn-ea"/>
        <a:cs typeface="Calibri" pitchFamily="34" charset="0"/>
        <a:sym typeface="Calibri" pitchFamily="34" charset="0"/>
      </a:defRPr>
    </a:lvl5pPr>
    <a:lvl6pPr marL="1607287" algn="l" defTabSz="642915" rtl="0" eaLnBrk="1" latinLnBrk="0" hangingPunct="1">
      <a:defRPr sz="1700" kern="1200">
        <a:solidFill>
          <a:srgbClr val="000000"/>
        </a:solidFill>
        <a:latin typeface="Calibri" pitchFamily="34" charset="0"/>
        <a:ea typeface="+mn-ea"/>
        <a:cs typeface="Calibri" pitchFamily="34" charset="0"/>
        <a:sym typeface="Calibri" pitchFamily="34" charset="0"/>
      </a:defRPr>
    </a:lvl6pPr>
    <a:lvl7pPr marL="1928744" algn="l" defTabSz="642915" rtl="0" eaLnBrk="1" latinLnBrk="0" hangingPunct="1">
      <a:defRPr sz="1700" kern="1200">
        <a:solidFill>
          <a:srgbClr val="000000"/>
        </a:solidFill>
        <a:latin typeface="Calibri" pitchFamily="34" charset="0"/>
        <a:ea typeface="+mn-ea"/>
        <a:cs typeface="Calibri" pitchFamily="34" charset="0"/>
        <a:sym typeface="Calibri" pitchFamily="34" charset="0"/>
      </a:defRPr>
    </a:lvl7pPr>
    <a:lvl8pPr marL="2250201" algn="l" defTabSz="642915" rtl="0" eaLnBrk="1" latinLnBrk="0" hangingPunct="1">
      <a:defRPr sz="1700" kern="1200">
        <a:solidFill>
          <a:srgbClr val="000000"/>
        </a:solidFill>
        <a:latin typeface="Calibri" pitchFamily="34" charset="0"/>
        <a:ea typeface="+mn-ea"/>
        <a:cs typeface="Calibri" pitchFamily="34" charset="0"/>
        <a:sym typeface="Calibri" pitchFamily="34" charset="0"/>
      </a:defRPr>
    </a:lvl8pPr>
    <a:lvl9pPr marL="2571659" algn="l" defTabSz="642915" rtl="0" eaLnBrk="1" latinLnBrk="0" hangingPunct="1">
      <a:defRPr sz="1700" kern="1200">
        <a:solidFill>
          <a:srgbClr val="000000"/>
        </a:solidFill>
        <a:latin typeface="Calibri" pitchFamily="34" charset="0"/>
        <a:ea typeface="+mn-ea"/>
        <a:cs typeface="Calibri" pitchFamily="34" charset="0"/>
        <a:sym typeface="Calibri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28">
          <p15:clr>
            <a:srgbClr val="A4A3A4"/>
          </p15:clr>
        </p15:guide>
        <p15:guide id="4" orient="horz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489FE6"/>
    <a:srgbClr val="FF3300"/>
    <a:srgbClr val="8A3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6" autoAdjust="0"/>
    <p:restoredTop sz="94603" autoAdjust="0"/>
  </p:normalViewPr>
  <p:slideViewPr>
    <p:cSldViewPr showGuides="1">
      <p:cViewPr varScale="1">
        <p:scale>
          <a:sx n="136" d="100"/>
          <a:sy n="136" d="100"/>
        </p:scale>
        <p:origin x="-78" y="-378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4020" y="-102"/>
      </p:cViewPr>
      <p:guideLst>
        <p:guide orient="horz" pos="3126"/>
        <p:guide orient="horz" pos="3128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538019585125462E-2"/>
          <c:y val="0.12704947988235224"/>
          <c:w val="0.81991382677910341"/>
          <c:h val="0.9290845305289319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F2920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CC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AAE6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0A984A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rgbClr val="045C4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Лист1!$A$2:$A$9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64CD6D-7BDF-4573-82B8-54A777B0264C}" type="doc">
      <dgm:prSet loTypeId="urn:microsoft.com/office/officeart/2005/8/layout/arrow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4B504D5-2D16-40D8-B898-8090C5C88B3B}">
      <dgm:prSet phldrT="[Текст]"/>
      <dgm:spPr/>
      <dgm:t>
        <a:bodyPr/>
        <a:lstStyle/>
        <a:p>
          <a:pPr algn="ctr"/>
          <a:r>
            <a:rPr lang="ru-RU" dirty="0" smtClean="0"/>
            <a:t>2022</a:t>
          </a:r>
          <a:endParaRPr lang="ru-RU" dirty="0"/>
        </a:p>
      </dgm:t>
    </dgm:pt>
    <dgm:pt modelId="{544C6F93-12FC-4451-AA51-0DF44C7F854F}" type="parTrans" cxnId="{399992D0-D631-4348-8248-39599C658D04}">
      <dgm:prSet/>
      <dgm:spPr/>
      <dgm:t>
        <a:bodyPr/>
        <a:lstStyle/>
        <a:p>
          <a:pPr algn="ctr"/>
          <a:endParaRPr lang="ru-RU"/>
        </a:p>
      </dgm:t>
    </dgm:pt>
    <dgm:pt modelId="{66921FA3-6859-4ED8-9DC7-2EFEFB5B2A7D}" type="sibTrans" cxnId="{399992D0-D631-4348-8248-39599C658D04}">
      <dgm:prSet/>
      <dgm:spPr/>
      <dgm:t>
        <a:bodyPr/>
        <a:lstStyle/>
        <a:p>
          <a:pPr algn="ctr"/>
          <a:endParaRPr lang="ru-RU"/>
        </a:p>
      </dgm:t>
    </dgm:pt>
    <dgm:pt modelId="{07C46364-811C-4A89-A513-CBAE8ABCAFA4}">
      <dgm:prSet phldrT="[Текст]"/>
      <dgm:spPr/>
      <dgm:t>
        <a:bodyPr/>
        <a:lstStyle/>
        <a:p>
          <a:pPr algn="ctr"/>
          <a:r>
            <a:rPr lang="ru-RU" dirty="0" smtClean="0"/>
            <a:t>2023</a:t>
          </a:r>
          <a:endParaRPr lang="ru-RU" dirty="0"/>
        </a:p>
      </dgm:t>
    </dgm:pt>
    <dgm:pt modelId="{D94FA9F1-D3BD-4190-9A68-10C6538622DC}" type="parTrans" cxnId="{ABC8B9E5-EDDF-43CE-AE58-6AA641B36AA7}">
      <dgm:prSet/>
      <dgm:spPr/>
      <dgm:t>
        <a:bodyPr/>
        <a:lstStyle/>
        <a:p>
          <a:pPr algn="ctr"/>
          <a:endParaRPr lang="ru-RU"/>
        </a:p>
      </dgm:t>
    </dgm:pt>
    <dgm:pt modelId="{45EADE1C-14A5-4DE0-B822-AF7A1C2867FC}" type="sibTrans" cxnId="{ABC8B9E5-EDDF-43CE-AE58-6AA641B36AA7}">
      <dgm:prSet/>
      <dgm:spPr/>
      <dgm:t>
        <a:bodyPr/>
        <a:lstStyle/>
        <a:p>
          <a:pPr algn="ctr"/>
          <a:endParaRPr lang="ru-RU"/>
        </a:p>
      </dgm:t>
    </dgm:pt>
    <dgm:pt modelId="{B2F1FF2E-CF85-4260-86A7-A11E1721E5FB}" type="pres">
      <dgm:prSet presAssocID="{AE64CD6D-7BDF-4573-82B8-54A777B0264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F71F65-B239-450A-9FE6-DB1AC7F2565E}" type="pres">
      <dgm:prSet presAssocID="{AE64CD6D-7BDF-4573-82B8-54A777B0264C}" presName="ribbon" presStyleLbl="node1" presStyleIdx="0" presStyleCnt="1" custScaleX="77961" custScaleY="59062"/>
      <dgm:spPr>
        <a:ln>
          <a:solidFill>
            <a:schemeClr val="tx2">
              <a:lumMod val="60000"/>
              <a:lumOff val="40000"/>
            </a:schemeClr>
          </a:solidFill>
        </a:ln>
      </dgm:spPr>
    </dgm:pt>
    <dgm:pt modelId="{5ECC0CF7-F0C0-4AB2-A8C9-B428854AAD09}" type="pres">
      <dgm:prSet presAssocID="{AE64CD6D-7BDF-4573-82B8-54A777B0264C}" presName="leftArrowText" presStyleLbl="node1" presStyleIdx="0" presStyleCnt="1" custLinFactNeighborX="750" custLinFactNeighborY="49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A671A-E479-416B-9A43-7F872DC54434}" type="pres">
      <dgm:prSet presAssocID="{AE64CD6D-7BDF-4573-82B8-54A777B0264C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9992D0-D631-4348-8248-39599C658D04}" srcId="{AE64CD6D-7BDF-4573-82B8-54A777B0264C}" destId="{14B504D5-2D16-40D8-B898-8090C5C88B3B}" srcOrd="0" destOrd="0" parTransId="{544C6F93-12FC-4451-AA51-0DF44C7F854F}" sibTransId="{66921FA3-6859-4ED8-9DC7-2EFEFB5B2A7D}"/>
    <dgm:cxn modelId="{2F677228-C154-4BE9-8AA5-44488EAE89E7}" type="presOf" srcId="{07C46364-811C-4A89-A513-CBAE8ABCAFA4}" destId="{9CEA671A-E479-416B-9A43-7F872DC54434}" srcOrd="0" destOrd="0" presId="urn:microsoft.com/office/officeart/2005/8/layout/arrow6"/>
    <dgm:cxn modelId="{ABC8B9E5-EDDF-43CE-AE58-6AA641B36AA7}" srcId="{AE64CD6D-7BDF-4573-82B8-54A777B0264C}" destId="{07C46364-811C-4A89-A513-CBAE8ABCAFA4}" srcOrd="1" destOrd="0" parTransId="{D94FA9F1-D3BD-4190-9A68-10C6538622DC}" sibTransId="{45EADE1C-14A5-4DE0-B822-AF7A1C2867FC}"/>
    <dgm:cxn modelId="{DDCD71F3-3E2B-4B4B-A9AF-F160FCF97CB4}" type="presOf" srcId="{14B504D5-2D16-40D8-B898-8090C5C88B3B}" destId="{5ECC0CF7-F0C0-4AB2-A8C9-B428854AAD09}" srcOrd="0" destOrd="0" presId="urn:microsoft.com/office/officeart/2005/8/layout/arrow6"/>
    <dgm:cxn modelId="{51F48734-A3D3-4872-896C-FCDE6524D7B6}" type="presOf" srcId="{AE64CD6D-7BDF-4573-82B8-54A777B0264C}" destId="{B2F1FF2E-CF85-4260-86A7-A11E1721E5FB}" srcOrd="0" destOrd="0" presId="urn:microsoft.com/office/officeart/2005/8/layout/arrow6"/>
    <dgm:cxn modelId="{CB5DA653-B939-4D68-8527-68A1258A6CFD}" type="presParOf" srcId="{B2F1FF2E-CF85-4260-86A7-A11E1721E5FB}" destId="{98F71F65-B239-450A-9FE6-DB1AC7F2565E}" srcOrd="0" destOrd="0" presId="urn:microsoft.com/office/officeart/2005/8/layout/arrow6"/>
    <dgm:cxn modelId="{3DD7258B-D8C1-435B-8D01-4CCC03789BAF}" type="presParOf" srcId="{B2F1FF2E-CF85-4260-86A7-A11E1721E5FB}" destId="{5ECC0CF7-F0C0-4AB2-A8C9-B428854AAD09}" srcOrd="1" destOrd="0" presId="urn:microsoft.com/office/officeart/2005/8/layout/arrow6"/>
    <dgm:cxn modelId="{00C1F6F6-66DF-4299-B6EE-033CAC02A908}" type="presParOf" srcId="{B2F1FF2E-CF85-4260-86A7-A11E1721E5FB}" destId="{9CEA671A-E479-416B-9A43-7F872DC54434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64CFB4-904F-4314-9080-092A8A4E724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20AC00-B1E2-4097-80DF-B5683660A85C}">
      <dgm:prSet phldrT="[Текст]"/>
      <dgm:spPr/>
      <dgm:t>
        <a:bodyPr/>
        <a:lstStyle/>
        <a:p>
          <a:r>
            <a:rPr lang="ru-RU" smtClean="0"/>
            <a:t>СТД-Р</a:t>
          </a:r>
          <a:endParaRPr lang="ru-RU" dirty="0"/>
        </a:p>
      </dgm:t>
    </dgm:pt>
    <dgm:pt modelId="{3DEDA26A-FFE4-4601-B02E-A41A8A3AEE28}" type="parTrans" cxnId="{254E4C83-FA66-42F8-9B2B-E1196233E328}">
      <dgm:prSet/>
      <dgm:spPr/>
      <dgm:t>
        <a:bodyPr/>
        <a:lstStyle/>
        <a:p>
          <a:endParaRPr lang="ru-RU"/>
        </a:p>
      </dgm:t>
    </dgm:pt>
    <dgm:pt modelId="{21185906-1A98-41CA-AB3B-DF69AA4E8E24}" type="sibTrans" cxnId="{254E4C83-FA66-42F8-9B2B-E1196233E328}">
      <dgm:prSet/>
      <dgm:spPr/>
      <dgm:t>
        <a:bodyPr/>
        <a:lstStyle/>
        <a:p>
          <a:endParaRPr lang="ru-RU"/>
        </a:p>
      </dgm:t>
    </dgm:pt>
    <dgm:pt modelId="{916B1C3C-9913-44A3-A175-1EBAF49ED52A}">
      <dgm:prSet phldrT="[Текст]"/>
      <dgm:spPr/>
      <dgm:t>
        <a:bodyPr/>
        <a:lstStyle/>
        <a:p>
          <a:r>
            <a:rPr lang="ru-RU" smtClean="0"/>
            <a:t>СТД-СФР</a:t>
          </a:r>
          <a:endParaRPr lang="ru-RU" dirty="0"/>
        </a:p>
      </dgm:t>
    </dgm:pt>
    <dgm:pt modelId="{CBDF519E-839F-4192-951E-3DF50A5AE06D}" type="parTrans" cxnId="{F0F47A02-C254-4AB3-B0F3-773C3EF25256}">
      <dgm:prSet/>
      <dgm:spPr/>
      <dgm:t>
        <a:bodyPr/>
        <a:lstStyle/>
        <a:p>
          <a:endParaRPr lang="ru-RU"/>
        </a:p>
      </dgm:t>
    </dgm:pt>
    <dgm:pt modelId="{61FB54DD-6403-45F6-9B01-0DD180E8C073}" type="sibTrans" cxnId="{F0F47A02-C254-4AB3-B0F3-773C3EF25256}">
      <dgm:prSet/>
      <dgm:spPr/>
      <dgm:t>
        <a:bodyPr/>
        <a:lstStyle/>
        <a:p>
          <a:endParaRPr lang="ru-RU"/>
        </a:p>
      </dgm:t>
    </dgm:pt>
    <dgm:pt modelId="{69710CF3-9BA8-4C85-A522-E55A53C18C13}">
      <dgm:prSet phldrT="[Текст]" custT="1"/>
      <dgm:spPr/>
      <dgm:t>
        <a:bodyPr lIns="21600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 </a:t>
          </a:r>
          <a:r>
            <a:rPr lang="ru-RU" sz="1200" b="1" kern="1200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rPr>
            <a:t>формируется и представляется из информационных ресурсов Фонда пенсионного и социального страхования Российской Федерации по обращению зарегистрированного лица способом, указанным при обращении </a:t>
          </a:r>
        </a:p>
      </dgm:t>
    </dgm:pt>
    <dgm:pt modelId="{D12C3BAB-9082-40AD-BB70-D2F06FCB43FD}" type="parTrans" cxnId="{A3D38280-01F3-44AE-B2F6-1C2ACE8B9BA8}">
      <dgm:prSet/>
      <dgm:spPr/>
      <dgm:t>
        <a:bodyPr/>
        <a:lstStyle/>
        <a:p>
          <a:endParaRPr lang="ru-RU"/>
        </a:p>
      </dgm:t>
    </dgm:pt>
    <dgm:pt modelId="{BFA17AD7-7345-4D2C-A7EA-2843577BBA43}" type="sibTrans" cxnId="{A3D38280-01F3-44AE-B2F6-1C2ACE8B9BA8}">
      <dgm:prSet/>
      <dgm:spPr/>
      <dgm:t>
        <a:bodyPr/>
        <a:lstStyle/>
        <a:p>
          <a:endParaRPr lang="ru-RU"/>
        </a:p>
      </dgm:t>
    </dgm:pt>
    <dgm:pt modelId="{9E76510F-5B1E-48B3-94B5-7E494F182978}">
      <dgm:prSet phldrT="[Текст]" custT="1"/>
      <dgm:spPr/>
      <dgm:t>
        <a:bodyPr lIns="0"/>
        <a:lstStyle/>
        <a:p>
          <a:pPr marL="228600" marR="0" indent="0" algn="just" defTabSz="12001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  <a:sym typeface="Calibri" pitchFamily="34" charset="0"/>
            </a:rPr>
            <a:t>формируется и представляется способом, указанным в заявлении работника. Заявление подается в письменной форме или направляется в порядке, установленном работодателем, по адресу электронной почты работодателя</a:t>
          </a:r>
        </a:p>
      </dgm:t>
    </dgm:pt>
    <dgm:pt modelId="{9CB06AB9-63FC-49F2-8B8D-9F6E0D33F406}" type="sibTrans" cxnId="{AFD6AAA2-8C2D-4B29-B634-BC273EBFD01B}">
      <dgm:prSet/>
      <dgm:spPr/>
      <dgm:t>
        <a:bodyPr/>
        <a:lstStyle/>
        <a:p>
          <a:endParaRPr lang="ru-RU"/>
        </a:p>
      </dgm:t>
    </dgm:pt>
    <dgm:pt modelId="{3723E3EB-A596-49B6-BD22-6E6BB71E7B23}" type="parTrans" cxnId="{AFD6AAA2-8C2D-4B29-B634-BC273EBFD01B}">
      <dgm:prSet/>
      <dgm:spPr/>
      <dgm:t>
        <a:bodyPr/>
        <a:lstStyle/>
        <a:p>
          <a:endParaRPr lang="ru-RU"/>
        </a:p>
      </dgm:t>
    </dgm:pt>
    <dgm:pt modelId="{ED494B77-C558-486B-897C-0B5B3A1B2022}" type="pres">
      <dgm:prSet presAssocID="{D564CFB4-904F-4314-9080-092A8A4E724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A43F5E-C5E2-4AFA-8546-6AD5B377FB29}" type="pres">
      <dgm:prSet presAssocID="{F220AC00-B1E2-4097-80DF-B5683660A85C}" presName="composite" presStyleCnt="0"/>
      <dgm:spPr/>
      <dgm:t>
        <a:bodyPr/>
        <a:lstStyle/>
        <a:p>
          <a:endParaRPr lang="ru-RU"/>
        </a:p>
      </dgm:t>
    </dgm:pt>
    <dgm:pt modelId="{3286B242-BFE2-45A4-A784-FAC35A76DA19}" type="pres">
      <dgm:prSet presAssocID="{F220AC00-B1E2-4097-80DF-B5683660A85C}" presName="parentText" presStyleLbl="alignNode1" presStyleIdx="0" presStyleCnt="2" custLinFactNeighborX="-45744" custLinFactNeighborY="-324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489D3-70A2-4436-93B0-9BA1F0255FB4}" type="pres">
      <dgm:prSet presAssocID="{F220AC00-B1E2-4097-80DF-B5683660A85C}" presName="descendantText" presStyleLbl="alignAcc1" presStyleIdx="0" presStyleCnt="2" custScaleX="98454" custScaleY="100000" custLinFactNeighborX="-656" custLinFactNeighborY="-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965C18-5929-4AF9-8203-2F30AF0FE621}" type="pres">
      <dgm:prSet presAssocID="{21185906-1A98-41CA-AB3B-DF69AA4E8E24}" presName="sp" presStyleCnt="0"/>
      <dgm:spPr/>
      <dgm:t>
        <a:bodyPr/>
        <a:lstStyle/>
        <a:p>
          <a:endParaRPr lang="ru-RU"/>
        </a:p>
      </dgm:t>
    </dgm:pt>
    <dgm:pt modelId="{F6E7937D-4DBD-4854-96A9-165929D268BE}" type="pres">
      <dgm:prSet presAssocID="{916B1C3C-9913-44A3-A175-1EBAF49ED52A}" presName="composite" presStyleCnt="0"/>
      <dgm:spPr/>
      <dgm:t>
        <a:bodyPr/>
        <a:lstStyle/>
        <a:p>
          <a:endParaRPr lang="ru-RU"/>
        </a:p>
      </dgm:t>
    </dgm:pt>
    <dgm:pt modelId="{4FD9F0AB-6C64-4D77-B9B1-C0C4BF07B817}" type="pres">
      <dgm:prSet presAssocID="{916B1C3C-9913-44A3-A175-1EBAF49ED52A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23018D-ABD4-43AE-89FB-61604044468E}" type="pres">
      <dgm:prSet presAssocID="{916B1C3C-9913-44A3-A175-1EBAF49ED52A}" presName="descendantText" presStyleLbl="alignAcc1" presStyleIdx="1" presStyleCnt="2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DD41C3-F81F-4EDE-A07D-AB3C95E2485F}" type="presOf" srcId="{916B1C3C-9913-44A3-A175-1EBAF49ED52A}" destId="{4FD9F0AB-6C64-4D77-B9B1-C0C4BF07B817}" srcOrd="0" destOrd="0" presId="urn:microsoft.com/office/officeart/2005/8/layout/chevron2"/>
    <dgm:cxn modelId="{A3E73E26-0AFA-4C3F-94A6-A57857CA2C2E}" type="presOf" srcId="{D564CFB4-904F-4314-9080-092A8A4E7243}" destId="{ED494B77-C558-486B-897C-0B5B3A1B2022}" srcOrd="0" destOrd="0" presId="urn:microsoft.com/office/officeart/2005/8/layout/chevron2"/>
    <dgm:cxn modelId="{AFD6AAA2-8C2D-4B29-B634-BC273EBFD01B}" srcId="{F220AC00-B1E2-4097-80DF-B5683660A85C}" destId="{9E76510F-5B1E-48B3-94B5-7E494F182978}" srcOrd="0" destOrd="0" parTransId="{3723E3EB-A596-49B6-BD22-6E6BB71E7B23}" sibTransId="{9CB06AB9-63FC-49F2-8B8D-9F6E0D33F406}"/>
    <dgm:cxn modelId="{A3D38280-01F3-44AE-B2F6-1C2ACE8B9BA8}" srcId="{916B1C3C-9913-44A3-A175-1EBAF49ED52A}" destId="{69710CF3-9BA8-4C85-A522-E55A53C18C13}" srcOrd="0" destOrd="0" parTransId="{D12C3BAB-9082-40AD-BB70-D2F06FCB43FD}" sibTransId="{BFA17AD7-7345-4D2C-A7EA-2843577BBA43}"/>
    <dgm:cxn modelId="{0C2A146F-C974-4356-A19C-984BA8F13AFF}" type="presOf" srcId="{9E76510F-5B1E-48B3-94B5-7E494F182978}" destId="{923489D3-70A2-4436-93B0-9BA1F0255FB4}" srcOrd="0" destOrd="0" presId="urn:microsoft.com/office/officeart/2005/8/layout/chevron2"/>
    <dgm:cxn modelId="{F0F47A02-C254-4AB3-B0F3-773C3EF25256}" srcId="{D564CFB4-904F-4314-9080-092A8A4E7243}" destId="{916B1C3C-9913-44A3-A175-1EBAF49ED52A}" srcOrd="1" destOrd="0" parTransId="{CBDF519E-839F-4192-951E-3DF50A5AE06D}" sibTransId="{61FB54DD-6403-45F6-9B01-0DD180E8C073}"/>
    <dgm:cxn modelId="{D2176F1D-CF25-4EE5-9EDE-B701E5AF1AE0}" type="presOf" srcId="{F220AC00-B1E2-4097-80DF-B5683660A85C}" destId="{3286B242-BFE2-45A4-A784-FAC35A76DA19}" srcOrd="0" destOrd="0" presId="urn:microsoft.com/office/officeart/2005/8/layout/chevron2"/>
    <dgm:cxn modelId="{424446FC-26E8-4079-B815-AB4032A9B080}" type="presOf" srcId="{69710CF3-9BA8-4C85-A522-E55A53C18C13}" destId="{2B23018D-ABD4-43AE-89FB-61604044468E}" srcOrd="0" destOrd="0" presId="urn:microsoft.com/office/officeart/2005/8/layout/chevron2"/>
    <dgm:cxn modelId="{254E4C83-FA66-42F8-9B2B-E1196233E328}" srcId="{D564CFB4-904F-4314-9080-092A8A4E7243}" destId="{F220AC00-B1E2-4097-80DF-B5683660A85C}" srcOrd="0" destOrd="0" parTransId="{3DEDA26A-FFE4-4601-B02E-A41A8A3AEE28}" sibTransId="{21185906-1A98-41CA-AB3B-DF69AA4E8E24}"/>
    <dgm:cxn modelId="{83A781E2-04C5-47BA-8F84-5C6389ED4468}" type="presParOf" srcId="{ED494B77-C558-486B-897C-0B5B3A1B2022}" destId="{62A43F5E-C5E2-4AFA-8546-6AD5B377FB29}" srcOrd="0" destOrd="0" presId="urn:microsoft.com/office/officeart/2005/8/layout/chevron2"/>
    <dgm:cxn modelId="{9E60F3AD-A7D5-4981-B10A-37686F7C918D}" type="presParOf" srcId="{62A43F5E-C5E2-4AFA-8546-6AD5B377FB29}" destId="{3286B242-BFE2-45A4-A784-FAC35A76DA19}" srcOrd="0" destOrd="0" presId="urn:microsoft.com/office/officeart/2005/8/layout/chevron2"/>
    <dgm:cxn modelId="{84DE1B3A-D01B-4E94-B831-F616658AE8F6}" type="presParOf" srcId="{62A43F5E-C5E2-4AFA-8546-6AD5B377FB29}" destId="{923489D3-70A2-4436-93B0-9BA1F0255FB4}" srcOrd="1" destOrd="0" presId="urn:microsoft.com/office/officeart/2005/8/layout/chevron2"/>
    <dgm:cxn modelId="{DB56E782-533B-484B-A4B4-12AF4BAC0C6D}" type="presParOf" srcId="{ED494B77-C558-486B-897C-0B5B3A1B2022}" destId="{86965C18-5929-4AF9-8203-2F30AF0FE621}" srcOrd="1" destOrd="0" presId="urn:microsoft.com/office/officeart/2005/8/layout/chevron2"/>
    <dgm:cxn modelId="{DA5F72D0-AD50-4635-ADDF-0816C2FDBA61}" type="presParOf" srcId="{ED494B77-C558-486B-897C-0B5B3A1B2022}" destId="{F6E7937D-4DBD-4854-96A9-165929D268BE}" srcOrd="2" destOrd="0" presId="urn:microsoft.com/office/officeart/2005/8/layout/chevron2"/>
    <dgm:cxn modelId="{D1DC5D35-7268-4AC4-9468-80ACADE8EDA8}" type="presParOf" srcId="{F6E7937D-4DBD-4854-96A9-165929D268BE}" destId="{4FD9F0AB-6C64-4D77-B9B1-C0C4BF07B817}" srcOrd="0" destOrd="0" presId="urn:microsoft.com/office/officeart/2005/8/layout/chevron2"/>
    <dgm:cxn modelId="{D7AD2986-391D-4AB9-8247-D0FFBB29B3FB}" type="presParOf" srcId="{F6E7937D-4DBD-4854-96A9-165929D268BE}" destId="{2B23018D-ABD4-43AE-89FB-61604044468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148974-D61F-400A-BEBF-DF92F225D30D}" type="doc">
      <dgm:prSet loTypeId="urn:microsoft.com/office/officeart/2005/8/layout/hList9" loCatId="list" qsTypeId="urn:microsoft.com/office/officeart/2005/8/quickstyle/simple1" qsCatId="simple" csTypeId="urn:microsoft.com/office/officeart/2005/8/colors/colorful3" csCatId="colorful" phldr="1"/>
      <dgm:spPr/>
    </dgm:pt>
    <dgm:pt modelId="{0B09776C-D6DF-4FB3-B255-F9D266B997B3}">
      <dgm:prSet phldrT="[Текст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При увольнении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76D96BAD-657C-4D4F-BBD2-85A016877A73}" type="parTrans" cxnId="{C2A27163-BC7C-4BE4-BE2E-2152C6104C4D}">
      <dgm:prSet/>
      <dgm:spPr/>
      <dgm:t>
        <a:bodyPr/>
        <a:lstStyle/>
        <a:p>
          <a:endParaRPr lang="ru-RU"/>
        </a:p>
      </dgm:t>
    </dgm:pt>
    <dgm:pt modelId="{BB65FAFD-83C2-48C8-92AB-A5C55E2EA589}" type="sibTrans" cxnId="{C2A27163-BC7C-4BE4-BE2E-2152C6104C4D}">
      <dgm:prSet/>
      <dgm:spPr/>
      <dgm:t>
        <a:bodyPr/>
        <a:lstStyle/>
        <a:p>
          <a:endParaRPr lang="ru-RU"/>
        </a:p>
      </dgm:t>
    </dgm:pt>
    <dgm:pt modelId="{C0809BE9-87AC-40F0-B673-C3845C87F291}">
      <dgm:prSet phldrT="[Текст]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По запросу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361887AB-1B77-467C-BAF8-C347A6CE6E4C}" type="parTrans" cxnId="{BB2FFC15-C6DA-49DE-BBA0-628CDC792C73}">
      <dgm:prSet/>
      <dgm:spPr/>
      <dgm:t>
        <a:bodyPr/>
        <a:lstStyle/>
        <a:p>
          <a:endParaRPr lang="ru-RU"/>
        </a:p>
      </dgm:t>
    </dgm:pt>
    <dgm:pt modelId="{90013791-0256-415F-8050-1B1E14D2B9CF}" type="sibTrans" cxnId="{BB2FFC15-C6DA-49DE-BBA0-628CDC792C73}">
      <dgm:prSet/>
      <dgm:spPr/>
      <dgm:t>
        <a:bodyPr/>
        <a:lstStyle/>
        <a:p>
          <a:endParaRPr lang="ru-RU"/>
        </a:p>
      </dgm:t>
    </dgm:pt>
    <dgm:pt modelId="{E603E44A-4E7E-445E-80CC-20EEEE8D47A8}">
      <dgm:prSet custT="1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sz="2300" b="1" dirty="0" smtClean="0">
              <a:solidFill>
                <a:schemeClr val="tx2">
                  <a:lumMod val="75000"/>
                </a:schemeClr>
              </a:solidFill>
            </a:rPr>
            <a:t>В </a:t>
          </a:r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последний рабочий день</a:t>
          </a:r>
          <a:endParaRPr lang="ru-RU" sz="2000" b="1" dirty="0">
            <a:solidFill>
              <a:schemeClr val="tx2">
                <a:lumMod val="75000"/>
              </a:schemeClr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3EBA9A93-B9AC-44D3-AF4C-DA81CAB996B4}" type="parTrans" cxnId="{91406C36-4159-4535-805E-A4CC15947F07}">
      <dgm:prSet/>
      <dgm:spPr/>
      <dgm:t>
        <a:bodyPr/>
        <a:lstStyle/>
        <a:p>
          <a:endParaRPr lang="ru-RU"/>
        </a:p>
      </dgm:t>
    </dgm:pt>
    <dgm:pt modelId="{C721F891-CE39-4947-9BC4-52C3A399C65A}" type="sibTrans" cxnId="{91406C36-4159-4535-805E-A4CC15947F07}">
      <dgm:prSet/>
      <dgm:spPr/>
      <dgm:t>
        <a:bodyPr/>
        <a:lstStyle/>
        <a:p>
          <a:endParaRPr lang="ru-RU"/>
        </a:p>
      </dgm:t>
    </dgm:pt>
    <dgm:pt modelId="{E03A0D7C-5777-482B-8148-9FF014906BB1}">
      <dgm:prSet/>
      <dgm:spPr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В течение трех рабочих дней после подачи Заявления о выдаче</a:t>
          </a:r>
          <a:endParaRPr lang="ru-RU" b="1" dirty="0">
            <a:solidFill>
              <a:schemeClr val="tx2">
                <a:lumMod val="75000"/>
              </a:schemeClr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0CAC8C11-CB68-4AF6-9B8B-4AE4D9037280}" type="parTrans" cxnId="{F8C6CD64-A694-4673-9E48-1AB965E253F6}">
      <dgm:prSet/>
      <dgm:spPr/>
      <dgm:t>
        <a:bodyPr/>
        <a:lstStyle/>
        <a:p>
          <a:endParaRPr lang="ru-RU"/>
        </a:p>
      </dgm:t>
    </dgm:pt>
    <dgm:pt modelId="{FC7A49E3-9EDA-4D50-A390-738CE9FD49DD}" type="sibTrans" cxnId="{F8C6CD64-A694-4673-9E48-1AB965E253F6}">
      <dgm:prSet/>
      <dgm:spPr/>
      <dgm:t>
        <a:bodyPr/>
        <a:lstStyle/>
        <a:p>
          <a:endParaRPr lang="ru-RU"/>
        </a:p>
      </dgm:t>
    </dgm:pt>
    <dgm:pt modelId="{AAC55E01-5CAA-48B4-9A4B-CEAF25EE1907}" type="pres">
      <dgm:prSet presAssocID="{19148974-D61F-400A-BEBF-DF92F225D30D}" presName="list" presStyleCnt="0">
        <dgm:presLayoutVars>
          <dgm:dir/>
          <dgm:animLvl val="lvl"/>
        </dgm:presLayoutVars>
      </dgm:prSet>
      <dgm:spPr/>
    </dgm:pt>
    <dgm:pt modelId="{C1C862C8-D802-401F-8EF5-E00F340D9AEB}" type="pres">
      <dgm:prSet presAssocID="{0B09776C-D6DF-4FB3-B255-F9D266B997B3}" presName="posSpace" presStyleCnt="0"/>
      <dgm:spPr/>
    </dgm:pt>
    <dgm:pt modelId="{D3B6A1A2-431C-49EE-A1DF-C519CA9D59DC}" type="pres">
      <dgm:prSet presAssocID="{0B09776C-D6DF-4FB3-B255-F9D266B997B3}" presName="vertFlow" presStyleCnt="0"/>
      <dgm:spPr/>
    </dgm:pt>
    <dgm:pt modelId="{A9BA040A-2CB9-4410-AB8C-6F01BE15A484}" type="pres">
      <dgm:prSet presAssocID="{0B09776C-D6DF-4FB3-B255-F9D266B997B3}" presName="topSpace" presStyleCnt="0"/>
      <dgm:spPr/>
    </dgm:pt>
    <dgm:pt modelId="{170141C5-CB20-4664-B97B-E2B34E5893B7}" type="pres">
      <dgm:prSet presAssocID="{0B09776C-D6DF-4FB3-B255-F9D266B997B3}" presName="firstComp" presStyleCnt="0"/>
      <dgm:spPr/>
    </dgm:pt>
    <dgm:pt modelId="{3B9DEC0A-E6CF-41B4-BDF6-E535E5C6F752}" type="pres">
      <dgm:prSet presAssocID="{0B09776C-D6DF-4FB3-B255-F9D266B997B3}" presName="firstChild" presStyleLbl="bgAccFollowNode1" presStyleIdx="0" presStyleCnt="2" custScaleY="100065" custLinFactNeighborX="17720" custLinFactNeighborY="-5"/>
      <dgm:spPr/>
      <dgm:t>
        <a:bodyPr/>
        <a:lstStyle/>
        <a:p>
          <a:endParaRPr lang="ru-RU"/>
        </a:p>
      </dgm:t>
    </dgm:pt>
    <dgm:pt modelId="{7BFC179C-C483-49AC-A9A7-5DA13040BD0F}" type="pres">
      <dgm:prSet presAssocID="{0B09776C-D6DF-4FB3-B255-F9D266B997B3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C668FC-7BAF-4B54-95A5-3C0B1634E5ED}" type="pres">
      <dgm:prSet presAssocID="{0B09776C-D6DF-4FB3-B255-F9D266B997B3}" presName="negSpace" presStyleCnt="0"/>
      <dgm:spPr/>
    </dgm:pt>
    <dgm:pt modelId="{E6A84379-CB92-4536-9C62-774483D7A614}" type="pres">
      <dgm:prSet presAssocID="{0B09776C-D6DF-4FB3-B255-F9D266B997B3}" presName="circle" presStyleLbl="node1" presStyleIdx="0" presStyleCnt="2" custScaleX="126052" custLinFactNeighborX="4837" custLinFactNeighborY="-50"/>
      <dgm:spPr/>
      <dgm:t>
        <a:bodyPr/>
        <a:lstStyle/>
        <a:p>
          <a:endParaRPr lang="ru-RU"/>
        </a:p>
      </dgm:t>
    </dgm:pt>
    <dgm:pt modelId="{4C1D1C5B-432C-432F-9657-29CB0FCF00C5}" type="pres">
      <dgm:prSet presAssocID="{BB65FAFD-83C2-48C8-92AB-A5C55E2EA589}" presName="transSpace" presStyleCnt="0"/>
      <dgm:spPr/>
    </dgm:pt>
    <dgm:pt modelId="{B6598CCC-57CF-4D49-8165-2C39FDD2720D}" type="pres">
      <dgm:prSet presAssocID="{C0809BE9-87AC-40F0-B673-C3845C87F291}" presName="posSpace" presStyleCnt="0"/>
      <dgm:spPr/>
    </dgm:pt>
    <dgm:pt modelId="{15241F37-9F3E-459C-92A0-5FB03B8FF8E2}" type="pres">
      <dgm:prSet presAssocID="{C0809BE9-87AC-40F0-B673-C3845C87F291}" presName="vertFlow" presStyleCnt="0"/>
      <dgm:spPr/>
    </dgm:pt>
    <dgm:pt modelId="{DB713CD4-6699-4BCC-AAE8-1DB2F0399688}" type="pres">
      <dgm:prSet presAssocID="{C0809BE9-87AC-40F0-B673-C3845C87F291}" presName="topSpace" presStyleCnt="0"/>
      <dgm:spPr/>
    </dgm:pt>
    <dgm:pt modelId="{F9380A8E-3CC9-43C3-8D15-538B373FCC1F}" type="pres">
      <dgm:prSet presAssocID="{C0809BE9-87AC-40F0-B673-C3845C87F291}" presName="firstComp" presStyleCnt="0"/>
      <dgm:spPr/>
    </dgm:pt>
    <dgm:pt modelId="{05E86F40-8032-4370-BCAA-A66DE2BA562B}" type="pres">
      <dgm:prSet presAssocID="{C0809BE9-87AC-40F0-B673-C3845C87F291}" presName="firstChild" presStyleLbl="bgAccFollowNode1" presStyleIdx="1" presStyleCnt="2" custScaleX="113892" custLinFactNeighborX="145" custLinFactNeighborY="4996"/>
      <dgm:spPr/>
      <dgm:t>
        <a:bodyPr/>
        <a:lstStyle/>
        <a:p>
          <a:endParaRPr lang="ru-RU"/>
        </a:p>
      </dgm:t>
    </dgm:pt>
    <dgm:pt modelId="{3BEA56D2-B7AE-4397-92AF-690BF0AE0431}" type="pres">
      <dgm:prSet presAssocID="{C0809BE9-87AC-40F0-B673-C3845C87F291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A5AED9-A77F-4E9E-89C8-64321F9B55B8}" type="pres">
      <dgm:prSet presAssocID="{C0809BE9-87AC-40F0-B673-C3845C87F291}" presName="negSpace" presStyleCnt="0"/>
      <dgm:spPr/>
    </dgm:pt>
    <dgm:pt modelId="{E1671909-B832-4241-8A18-62AF40013DBD}" type="pres">
      <dgm:prSet presAssocID="{C0809BE9-87AC-40F0-B673-C3845C87F291}" presName="circle" presStyleLbl="node1" presStyleIdx="1" presStyleCnt="2" custScaleX="113964" custScaleY="90055" custLinFactNeighborX="-20501" custLinFactNeighborY="-50"/>
      <dgm:spPr/>
      <dgm:t>
        <a:bodyPr/>
        <a:lstStyle/>
        <a:p>
          <a:endParaRPr lang="ru-RU"/>
        </a:p>
      </dgm:t>
    </dgm:pt>
  </dgm:ptLst>
  <dgm:cxnLst>
    <dgm:cxn modelId="{C2A27163-BC7C-4BE4-BE2E-2152C6104C4D}" srcId="{19148974-D61F-400A-BEBF-DF92F225D30D}" destId="{0B09776C-D6DF-4FB3-B255-F9D266B997B3}" srcOrd="0" destOrd="0" parTransId="{76D96BAD-657C-4D4F-BBD2-85A016877A73}" sibTransId="{BB65FAFD-83C2-48C8-92AB-A5C55E2EA589}"/>
    <dgm:cxn modelId="{F8C6CD64-A694-4673-9E48-1AB965E253F6}" srcId="{C0809BE9-87AC-40F0-B673-C3845C87F291}" destId="{E03A0D7C-5777-482B-8148-9FF014906BB1}" srcOrd="0" destOrd="0" parTransId="{0CAC8C11-CB68-4AF6-9B8B-4AE4D9037280}" sibTransId="{FC7A49E3-9EDA-4D50-A390-738CE9FD49DD}"/>
    <dgm:cxn modelId="{91406C36-4159-4535-805E-A4CC15947F07}" srcId="{0B09776C-D6DF-4FB3-B255-F9D266B997B3}" destId="{E603E44A-4E7E-445E-80CC-20EEEE8D47A8}" srcOrd="0" destOrd="0" parTransId="{3EBA9A93-B9AC-44D3-AF4C-DA81CAB996B4}" sibTransId="{C721F891-CE39-4947-9BC4-52C3A399C65A}"/>
    <dgm:cxn modelId="{4DAA3DC4-F6A6-4AA8-BA83-86168C59B5EB}" type="presOf" srcId="{E03A0D7C-5777-482B-8148-9FF014906BB1}" destId="{3BEA56D2-B7AE-4397-92AF-690BF0AE0431}" srcOrd="1" destOrd="0" presId="urn:microsoft.com/office/officeart/2005/8/layout/hList9"/>
    <dgm:cxn modelId="{2091E769-E890-431D-80A3-A3287822EA08}" type="presOf" srcId="{0B09776C-D6DF-4FB3-B255-F9D266B997B3}" destId="{E6A84379-CB92-4536-9C62-774483D7A614}" srcOrd="0" destOrd="0" presId="urn:microsoft.com/office/officeart/2005/8/layout/hList9"/>
    <dgm:cxn modelId="{38D5279F-D1F7-4C01-9151-A60ACA4C3A25}" type="presOf" srcId="{E603E44A-4E7E-445E-80CC-20EEEE8D47A8}" destId="{7BFC179C-C483-49AC-A9A7-5DA13040BD0F}" srcOrd="1" destOrd="0" presId="urn:microsoft.com/office/officeart/2005/8/layout/hList9"/>
    <dgm:cxn modelId="{A16539EE-5AFD-46A9-B922-F745F54DEBDC}" type="presOf" srcId="{E03A0D7C-5777-482B-8148-9FF014906BB1}" destId="{05E86F40-8032-4370-BCAA-A66DE2BA562B}" srcOrd="0" destOrd="0" presId="urn:microsoft.com/office/officeart/2005/8/layout/hList9"/>
    <dgm:cxn modelId="{BB2FFC15-C6DA-49DE-BBA0-628CDC792C73}" srcId="{19148974-D61F-400A-BEBF-DF92F225D30D}" destId="{C0809BE9-87AC-40F0-B673-C3845C87F291}" srcOrd="1" destOrd="0" parTransId="{361887AB-1B77-467C-BAF8-C347A6CE6E4C}" sibTransId="{90013791-0256-415F-8050-1B1E14D2B9CF}"/>
    <dgm:cxn modelId="{9481D2A4-A923-44AD-9B56-029EA458AEBF}" type="presOf" srcId="{19148974-D61F-400A-BEBF-DF92F225D30D}" destId="{AAC55E01-5CAA-48B4-9A4B-CEAF25EE1907}" srcOrd="0" destOrd="0" presId="urn:microsoft.com/office/officeart/2005/8/layout/hList9"/>
    <dgm:cxn modelId="{39DC7E9C-E71D-41B9-A3F4-30D8AB93297E}" type="presOf" srcId="{E603E44A-4E7E-445E-80CC-20EEEE8D47A8}" destId="{3B9DEC0A-E6CF-41B4-BDF6-E535E5C6F752}" srcOrd="0" destOrd="0" presId="urn:microsoft.com/office/officeart/2005/8/layout/hList9"/>
    <dgm:cxn modelId="{C3BAD51B-F820-4EE0-9FF8-EDC77F10120B}" type="presOf" srcId="{C0809BE9-87AC-40F0-B673-C3845C87F291}" destId="{E1671909-B832-4241-8A18-62AF40013DBD}" srcOrd="0" destOrd="0" presId="urn:microsoft.com/office/officeart/2005/8/layout/hList9"/>
    <dgm:cxn modelId="{BE91B0D6-89F1-4821-850F-1768AE609A8D}" type="presParOf" srcId="{AAC55E01-5CAA-48B4-9A4B-CEAF25EE1907}" destId="{C1C862C8-D802-401F-8EF5-E00F340D9AEB}" srcOrd="0" destOrd="0" presId="urn:microsoft.com/office/officeart/2005/8/layout/hList9"/>
    <dgm:cxn modelId="{20B658FA-0C52-465A-91C7-290F8BB38BCB}" type="presParOf" srcId="{AAC55E01-5CAA-48B4-9A4B-CEAF25EE1907}" destId="{D3B6A1A2-431C-49EE-A1DF-C519CA9D59DC}" srcOrd="1" destOrd="0" presId="urn:microsoft.com/office/officeart/2005/8/layout/hList9"/>
    <dgm:cxn modelId="{F690CE1D-BE79-4CC5-92C7-D64EDA17E688}" type="presParOf" srcId="{D3B6A1A2-431C-49EE-A1DF-C519CA9D59DC}" destId="{A9BA040A-2CB9-4410-AB8C-6F01BE15A484}" srcOrd="0" destOrd="0" presId="urn:microsoft.com/office/officeart/2005/8/layout/hList9"/>
    <dgm:cxn modelId="{D91AEE2D-61BB-4A00-8C95-5B9222FF5F2A}" type="presParOf" srcId="{D3B6A1A2-431C-49EE-A1DF-C519CA9D59DC}" destId="{170141C5-CB20-4664-B97B-E2B34E5893B7}" srcOrd="1" destOrd="0" presId="urn:microsoft.com/office/officeart/2005/8/layout/hList9"/>
    <dgm:cxn modelId="{A2361845-97A4-486C-8654-D3D966634C65}" type="presParOf" srcId="{170141C5-CB20-4664-B97B-E2B34E5893B7}" destId="{3B9DEC0A-E6CF-41B4-BDF6-E535E5C6F752}" srcOrd="0" destOrd="0" presId="urn:microsoft.com/office/officeart/2005/8/layout/hList9"/>
    <dgm:cxn modelId="{D86E2A83-2F79-427F-BD76-8AE7E094E461}" type="presParOf" srcId="{170141C5-CB20-4664-B97B-E2B34E5893B7}" destId="{7BFC179C-C483-49AC-A9A7-5DA13040BD0F}" srcOrd="1" destOrd="0" presId="urn:microsoft.com/office/officeart/2005/8/layout/hList9"/>
    <dgm:cxn modelId="{9545F54B-BE01-477C-A129-A24FC8B2CFC9}" type="presParOf" srcId="{AAC55E01-5CAA-48B4-9A4B-CEAF25EE1907}" destId="{17C668FC-7BAF-4B54-95A5-3C0B1634E5ED}" srcOrd="2" destOrd="0" presId="urn:microsoft.com/office/officeart/2005/8/layout/hList9"/>
    <dgm:cxn modelId="{917CE0C7-DBE7-4439-A668-A59C64D1C3E7}" type="presParOf" srcId="{AAC55E01-5CAA-48B4-9A4B-CEAF25EE1907}" destId="{E6A84379-CB92-4536-9C62-774483D7A614}" srcOrd="3" destOrd="0" presId="urn:microsoft.com/office/officeart/2005/8/layout/hList9"/>
    <dgm:cxn modelId="{4BE05BD0-CFD1-41DC-BC53-300DB7C6D182}" type="presParOf" srcId="{AAC55E01-5CAA-48B4-9A4B-CEAF25EE1907}" destId="{4C1D1C5B-432C-432F-9657-29CB0FCF00C5}" srcOrd="4" destOrd="0" presId="urn:microsoft.com/office/officeart/2005/8/layout/hList9"/>
    <dgm:cxn modelId="{0F7679CF-6274-4B4B-8EB7-A1DC64CD42D9}" type="presParOf" srcId="{AAC55E01-5CAA-48B4-9A4B-CEAF25EE1907}" destId="{B6598CCC-57CF-4D49-8165-2C39FDD2720D}" srcOrd="5" destOrd="0" presId="urn:microsoft.com/office/officeart/2005/8/layout/hList9"/>
    <dgm:cxn modelId="{6A521CF0-8ECA-416A-9107-017260C23A2C}" type="presParOf" srcId="{AAC55E01-5CAA-48B4-9A4B-CEAF25EE1907}" destId="{15241F37-9F3E-459C-92A0-5FB03B8FF8E2}" srcOrd="6" destOrd="0" presId="urn:microsoft.com/office/officeart/2005/8/layout/hList9"/>
    <dgm:cxn modelId="{D63B5343-3611-40EA-955A-95DFFC409C4D}" type="presParOf" srcId="{15241F37-9F3E-459C-92A0-5FB03B8FF8E2}" destId="{DB713CD4-6699-4BCC-AAE8-1DB2F0399688}" srcOrd="0" destOrd="0" presId="urn:microsoft.com/office/officeart/2005/8/layout/hList9"/>
    <dgm:cxn modelId="{7AAFE20B-1108-40AF-85AD-37ECF0D22A61}" type="presParOf" srcId="{15241F37-9F3E-459C-92A0-5FB03B8FF8E2}" destId="{F9380A8E-3CC9-43C3-8D15-538B373FCC1F}" srcOrd="1" destOrd="0" presId="urn:microsoft.com/office/officeart/2005/8/layout/hList9"/>
    <dgm:cxn modelId="{0F27A4C9-44F6-48B5-8700-728040183B39}" type="presParOf" srcId="{F9380A8E-3CC9-43C3-8D15-538B373FCC1F}" destId="{05E86F40-8032-4370-BCAA-A66DE2BA562B}" srcOrd="0" destOrd="0" presId="urn:microsoft.com/office/officeart/2005/8/layout/hList9"/>
    <dgm:cxn modelId="{4F657228-1C3E-44C4-AC79-6C86998C8E03}" type="presParOf" srcId="{F9380A8E-3CC9-43C3-8D15-538B373FCC1F}" destId="{3BEA56D2-B7AE-4397-92AF-690BF0AE0431}" srcOrd="1" destOrd="0" presId="urn:microsoft.com/office/officeart/2005/8/layout/hList9"/>
    <dgm:cxn modelId="{B792678D-5FE0-44A5-ADCB-3A3D78B58D07}" type="presParOf" srcId="{AAC55E01-5CAA-48B4-9A4B-CEAF25EE1907}" destId="{29A5AED9-A77F-4E9E-89C8-64321F9B55B8}" srcOrd="7" destOrd="0" presId="urn:microsoft.com/office/officeart/2005/8/layout/hList9"/>
    <dgm:cxn modelId="{F2DD303E-D870-4A96-BFE8-3BF38C896942}" type="presParOf" srcId="{AAC55E01-5CAA-48B4-9A4B-CEAF25EE1907}" destId="{E1671909-B832-4241-8A18-62AF40013DBD}" srcOrd="8" destOrd="0" presId="urn:microsoft.com/office/officeart/2005/8/layout/hList9"/>
  </dgm:cxnLst>
  <dgm:bg>
    <a:solidFill>
      <a:schemeClr val="accent5">
        <a:lumMod val="40000"/>
        <a:lumOff val="60000"/>
      </a:schemeClr>
    </a:solidFill>
    <a:effectLst>
      <a:innerShdw blurRad="63500" dist="50800" dir="18900000">
        <a:prstClr val="black">
          <a:alpha val="50000"/>
        </a:prstClr>
      </a:innerShdw>
    </a:effectLst>
  </dgm:bg>
  <dgm:whole>
    <a:ln>
      <a:solidFill>
        <a:schemeClr val="accent1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71F65-B239-450A-9FE6-DB1AC7F2565E}">
      <dsp:nvSpPr>
        <dsp:cNvPr id="0" name=""/>
        <dsp:cNvSpPr/>
      </dsp:nvSpPr>
      <dsp:spPr>
        <a:xfrm>
          <a:off x="576019" y="1110178"/>
          <a:ext cx="4078844" cy="1236026"/>
        </a:xfrm>
        <a:prstGeom prst="leftRightRibb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C0CF7-F0C0-4AB2-A8C9-B428854AAD09}">
      <dsp:nvSpPr>
        <dsp:cNvPr id="0" name=""/>
        <dsp:cNvSpPr/>
      </dsp:nvSpPr>
      <dsp:spPr>
        <a:xfrm>
          <a:off x="640267" y="1098589"/>
          <a:ext cx="1726528" cy="102545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0688" rIns="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2022</a:t>
          </a:r>
          <a:endParaRPr lang="ru-RU" sz="4800" kern="1200" dirty="0"/>
        </a:p>
      </dsp:txBody>
      <dsp:txXfrm>
        <a:off x="640267" y="1098589"/>
        <a:ext cx="1726528" cy="1025453"/>
      </dsp:txXfrm>
    </dsp:sp>
    <dsp:sp modelId="{9CEA671A-E479-416B-9A43-7F872DC54434}">
      <dsp:nvSpPr>
        <dsp:cNvPr id="0" name=""/>
        <dsp:cNvSpPr/>
      </dsp:nvSpPr>
      <dsp:spPr>
        <a:xfrm>
          <a:off x="2615441" y="1382886"/>
          <a:ext cx="2040442" cy="102545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0688" rIns="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2023</a:t>
          </a:r>
          <a:endParaRPr lang="ru-RU" sz="4800" kern="1200" dirty="0"/>
        </a:p>
      </dsp:txBody>
      <dsp:txXfrm>
        <a:off x="2615441" y="1382886"/>
        <a:ext cx="2040442" cy="10254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6B242-BFE2-45A4-A784-FAC35A76DA19}">
      <dsp:nvSpPr>
        <dsp:cNvPr id="0" name=""/>
        <dsp:cNvSpPr/>
      </dsp:nvSpPr>
      <dsp:spPr>
        <a:xfrm rot="5400000">
          <a:off x="-291653" y="291653"/>
          <a:ext cx="1944356" cy="13610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СТД-Р</a:t>
          </a:r>
          <a:endParaRPr lang="ru-RU" sz="2800" kern="1200" dirty="0"/>
        </a:p>
      </dsp:txBody>
      <dsp:txXfrm rot="-5400000">
        <a:off x="1" y="680525"/>
        <a:ext cx="1361049" cy="583307"/>
      </dsp:txXfrm>
    </dsp:sp>
    <dsp:sp modelId="{923489D3-70A2-4436-93B0-9BA1F0255FB4}">
      <dsp:nvSpPr>
        <dsp:cNvPr id="0" name=""/>
        <dsp:cNvSpPr/>
      </dsp:nvSpPr>
      <dsp:spPr>
        <a:xfrm rot="5400000">
          <a:off x="2971130" y="-1604732"/>
          <a:ext cx="1263831" cy="44733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" rIns="7620" bIns="7620" numCol="1" spcCol="1270" anchor="ctr" anchorCtr="0">
          <a:noAutofit/>
        </a:bodyPr>
        <a:lstStyle/>
        <a:p>
          <a:pPr marL="228600" marR="0" lvl="1" indent="0" algn="just" defTabSz="12001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ru-RU" sz="1200" b="1" kern="1200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  <a:sym typeface="Calibri" pitchFamily="34" charset="0"/>
            </a:rPr>
            <a:t>формируется и представляется способом, указанным в заявлении работника. Заявление подается в письменной форме или направляется в порядке, установленном работодателем, по адресу электронной почты работодателя</a:t>
          </a:r>
        </a:p>
      </dsp:txBody>
      <dsp:txXfrm rot="-5400000">
        <a:off x="1366365" y="61728"/>
        <a:ext cx="4411667" cy="1140441"/>
      </dsp:txXfrm>
    </dsp:sp>
    <dsp:sp modelId="{4FD9F0AB-6C64-4D77-B9B1-C0C4BF07B817}">
      <dsp:nvSpPr>
        <dsp:cNvPr id="0" name=""/>
        <dsp:cNvSpPr/>
      </dsp:nvSpPr>
      <dsp:spPr>
        <a:xfrm rot="5400000">
          <a:off x="-291653" y="1947209"/>
          <a:ext cx="1944356" cy="13610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СТД-СФР</a:t>
          </a:r>
          <a:endParaRPr lang="ru-RU" sz="2800" kern="1200" dirty="0"/>
        </a:p>
      </dsp:txBody>
      <dsp:txXfrm rot="-5400000">
        <a:off x="1" y="2336081"/>
        <a:ext cx="1361049" cy="583307"/>
      </dsp:txXfrm>
    </dsp:sp>
    <dsp:sp modelId="{2B23018D-ABD4-43AE-89FB-61604044468E}">
      <dsp:nvSpPr>
        <dsp:cNvPr id="0" name=""/>
        <dsp:cNvSpPr/>
      </dsp:nvSpPr>
      <dsp:spPr>
        <a:xfrm rot="5400000">
          <a:off x="3000936" y="15668"/>
          <a:ext cx="1263831" cy="45436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000" tIns="8890" rIns="8890" bIns="889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 </a:t>
          </a:r>
          <a:r>
            <a:rPr lang="ru-RU" sz="1200" b="1" kern="1200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rPr>
            <a:t>формируется и представляется из информационных ресурсов Фонда пенсионного и социального страхования Российской Федерации по обращению зарегистрированного лица способом, указанным при обращении </a:t>
          </a:r>
        </a:p>
      </dsp:txBody>
      <dsp:txXfrm rot="-5400000">
        <a:off x="1361049" y="1717251"/>
        <a:ext cx="4481911" cy="11404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DEC0A-E6CF-41B4-BDF6-E535E5C6F752}">
      <dsp:nvSpPr>
        <dsp:cNvPr id="0" name=""/>
        <dsp:cNvSpPr/>
      </dsp:nvSpPr>
      <dsp:spPr>
        <a:xfrm>
          <a:off x="1499476" y="576062"/>
          <a:ext cx="2155757" cy="143882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2">
                  <a:lumMod val="75000"/>
                </a:schemeClr>
              </a:solidFill>
            </a:rPr>
            <a:t>В </a:t>
          </a: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последний рабочий день</a:t>
          </a:r>
          <a:endParaRPr lang="ru-RU" sz="2000" b="1" kern="1200" dirty="0">
            <a:solidFill>
              <a:schemeClr val="tx2">
                <a:lumMod val="75000"/>
              </a:schemeClr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>
        <a:off x="1844397" y="576062"/>
        <a:ext cx="1810835" cy="1438824"/>
      </dsp:txXfrm>
    </dsp:sp>
    <dsp:sp modelId="{E6A84379-CB92-4536-9C62-774483D7A614}">
      <dsp:nvSpPr>
        <dsp:cNvPr id="0" name=""/>
        <dsp:cNvSpPr/>
      </dsp:nvSpPr>
      <dsp:spPr>
        <a:xfrm>
          <a:off x="72013" y="546"/>
          <a:ext cx="1811583" cy="143717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При увольнении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>
        <a:off x="337313" y="211015"/>
        <a:ext cx="1280983" cy="1016233"/>
      </dsp:txXfrm>
    </dsp:sp>
    <dsp:sp modelId="{05E86F40-8032-4370-BCAA-A66DE2BA562B}">
      <dsp:nvSpPr>
        <dsp:cNvPr id="0" name=""/>
        <dsp:cNvSpPr/>
      </dsp:nvSpPr>
      <dsp:spPr>
        <a:xfrm>
          <a:off x="5084816" y="578334"/>
          <a:ext cx="2796316" cy="1437889"/>
        </a:xfrm>
        <a:prstGeom prst="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2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В течение трех рабочих дней после подачи Заявления о выдаче</a:t>
          </a:r>
          <a:endParaRPr lang="ru-RU" sz="1900" b="1" kern="1200" dirty="0">
            <a:solidFill>
              <a:schemeClr val="tx2">
                <a:lumMod val="75000"/>
              </a:schemeClr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>
        <a:off x="5532227" y="578334"/>
        <a:ext cx="2348905" cy="1437889"/>
      </dsp:txXfrm>
    </dsp:sp>
    <dsp:sp modelId="{E1671909-B832-4241-8A18-62AF40013DBD}">
      <dsp:nvSpPr>
        <dsp:cNvPr id="0" name=""/>
        <dsp:cNvSpPr/>
      </dsp:nvSpPr>
      <dsp:spPr>
        <a:xfrm>
          <a:off x="3897979" y="546"/>
          <a:ext cx="1637857" cy="1294244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По запросу</a:t>
          </a:r>
          <a:endParaRPr lang="ru-RU" sz="2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>
        <a:off x="4137838" y="190084"/>
        <a:ext cx="1158139" cy="915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57CCB-4CB4-4603-BE81-31111D150E6E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01722-F989-46C2-A2A2-CBA4C376C5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0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triangle" w="med" len="med"/>
          </a:ln>
          <a:effectLst/>
        </p:spPr>
      </p:sp>
      <p:sp>
        <p:nvSpPr>
          <p:cNvPr id="2050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06357" y="4715155"/>
            <a:ext cx="4984962" cy="446698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>
                <a:sym typeface="Calibri" pitchFamily="34" charset="0"/>
              </a:rPr>
              <a:t>Click to edit Master text styles</a:t>
            </a:r>
          </a:p>
          <a:p>
            <a:pPr lvl="1"/>
            <a:r>
              <a:rPr lang="ru-RU">
                <a:sym typeface="Calibri" pitchFamily="34" charset="0"/>
              </a:rPr>
              <a:t>Second level</a:t>
            </a:r>
          </a:p>
          <a:p>
            <a:pPr lvl="2"/>
            <a:r>
              <a:rPr lang="ru-RU">
                <a:sym typeface="Calibri" pitchFamily="34" charset="0"/>
              </a:rPr>
              <a:t>Third level</a:t>
            </a:r>
          </a:p>
          <a:p>
            <a:pPr lvl="3"/>
            <a:r>
              <a:rPr lang="ru-RU">
                <a:sym typeface="Calibri" pitchFamily="34" charset="0"/>
              </a:rPr>
              <a:t>Fourth level</a:t>
            </a:r>
          </a:p>
          <a:p>
            <a:pPr lvl="4"/>
            <a:r>
              <a:rPr lang="ru-RU">
                <a:sym typeface="Calibri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71808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145" rtl="0" fontAlgn="base" hangingPunct="0">
      <a:spcBef>
        <a:spcPct val="0"/>
      </a:spcBef>
      <a:spcAft>
        <a:spcPct val="0"/>
      </a:spcAft>
      <a:defRPr sz="1100" kern="1200">
        <a:solidFill>
          <a:srgbClr val="000000"/>
        </a:solidFill>
        <a:latin typeface="Calibri" pitchFamily="34" charset="0"/>
        <a:ea typeface="+mn-ea"/>
        <a:cs typeface="Calibri" pitchFamily="34" charset="0"/>
        <a:sym typeface="Calibri" pitchFamily="34" charset="0"/>
      </a:defRPr>
    </a:lvl1pPr>
    <a:lvl2pPr indent="160729" algn="l" defTabSz="914145" rtl="0" fontAlgn="base" hangingPunct="0">
      <a:spcBef>
        <a:spcPct val="0"/>
      </a:spcBef>
      <a:spcAft>
        <a:spcPct val="0"/>
      </a:spcAft>
      <a:defRPr sz="1100" kern="1200">
        <a:solidFill>
          <a:srgbClr val="000000"/>
        </a:solidFill>
        <a:latin typeface="Calibri" pitchFamily="34" charset="0"/>
        <a:ea typeface="+mn-ea"/>
        <a:cs typeface="Calibri" pitchFamily="34" charset="0"/>
        <a:sym typeface="Calibri" pitchFamily="34" charset="0"/>
      </a:defRPr>
    </a:lvl2pPr>
    <a:lvl3pPr indent="321457" algn="l" defTabSz="914145" rtl="0" fontAlgn="base" hangingPunct="0">
      <a:spcBef>
        <a:spcPct val="0"/>
      </a:spcBef>
      <a:spcAft>
        <a:spcPct val="0"/>
      </a:spcAft>
      <a:defRPr sz="1100" kern="1200">
        <a:solidFill>
          <a:srgbClr val="000000"/>
        </a:solidFill>
        <a:latin typeface="Calibri" pitchFamily="34" charset="0"/>
        <a:ea typeface="+mn-ea"/>
        <a:cs typeface="Calibri" pitchFamily="34" charset="0"/>
        <a:sym typeface="Calibri" pitchFamily="34" charset="0"/>
      </a:defRPr>
    </a:lvl3pPr>
    <a:lvl4pPr indent="482186" algn="l" defTabSz="914145" rtl="0" fontAlgn="base" hangingPunct="0">
      <a:spcBef>
        <a:spcPct val="0"/>
      </a:spcBef>
      <a:spcAft>
        <a:spcPct val="0"/>
      </a:spcAft>
      <a:defRPr sz="1100" kern="1200">
        <a:solidFill>
          <a:srgbClr val="000000"/>
        </a:solidFill>
        <a:latin typeface="Calibri" pitchFamily="34" charset="0"/>
        <a:ea typeface="+mn-ea"/>
        <a:cs typeface="Calibri" pitchFamily="34" charset="0"/>
        <a:sym typeface="Calibri" pitchFamily="34" charset="0"/>
      </a:defRPr>
    </a:lvl4pPr>
    <a:lvl5pPr indent="642915" algn="l" defTabSz="914145" rtl="0" fontAlgn="base" hangingPunct="0">
      <a:spcBef>
        <a:spcPct val="0"/>
      </a:spcBef>
      <a:spcAft>
        <a:spcPct val="0"/>
      </a:spcAft>
      <a:defRPr sz="1100" kern="1200">
        <a:solidFill>
          <a:srgbClr val="000000"/>
        </a:solidFill>
        <a:latin typeface="Calibri" pitchFamily="34" charset="0"/>
        <a:ea typeface="+mn-ea"/>
        <a:cs typeface="Calibri" pitchFamily="34" charset="0"/>
        <a:sym typeface="Calibri" pitchFamily="34" charset="0"/>
      </a:defRPr>
    </a:lvl5pPr>
    <a:lvl6pPr marL="1607287" algn="l" defTabSz="64291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28744" algn="l" defTabSz="64291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250201" algn="l" defTabSz="64291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71659" algn="l" defTabSz="64291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C110CAA-E543-4232-8FBD-7390A621934D}" type="slidenum">
              <a:rPr lang="ru-RU" altLang="ru-RU" smtClean="0"/>
              <a:pPr/>
              <a:t>24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133526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C110CAA-E543-4232-8FBD-7390A621934D}" type="slidenum">
              <a:rPr lang="ru-RU" altLang="ru-RU" smtClean="0"/>
              <a:pPr/>
              <a:t>25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5065841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C110CAA-E543-4232-8FBD-7390A621934D}" type="slidenum">
              <a:rPr lang="ru-RU" altLang="ru-RU" smtClean="0"/>
              <a:pPr/>
              <a:t>30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031904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190883-DBE6-F74D-9E5F-5711B68AF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F603B7E-A2F6-2B48-97CB-18F6C1F83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9BA5F2E-D9A8-8446-812D-0AE042ABE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AD3F219-CB82-6845-A0F2-3E110298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0619A7-6E10-1642-BE7D-38546FB8A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3AFC1-63AA-44E6-BB46-C3F8142C6C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229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DF8393-D500-2144-9504-037E970D7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D3CE780-B722-3942-A261-4D80B1C6E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107BD0C-04BC-0341-A9CD-47ABECB9F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E0FAB70-00B2-4C40-A5D0-C81F68DE0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E432DCF-9182-054C-9528-03DB336A2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E959-9466-49E6-BB4A-4361C59D1AC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09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0D97268-BC02-714C-8132-2B5B0390F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D218C42-3B0F-4841-A004-E0313E5ED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E6C46B-ED69-4244-B39A-A20618BDB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C287597-BBBE-5E45-B360-297935FE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26C825D-9C65-2346-99F5-7E5879FEB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2EBE-9C10-442B-A9B6-99CFED2DB80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840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B33DC8-9C1F-5F49-AA55-17DC3DD60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D673065-C083-694C-8D1F-3DDE03C71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BD11420-5640-4F4A-B277-48908D6F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8812040-4960-8041-B420-0C528E84A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3FB3C1B-DECC-E644-9F52-8A7DD9B4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D80-6555-461B-8544-81CB16A2E0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647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F421F2-AB80-4E41-A4C3-D0671BCC9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A05D5E0-D170-604B-AC06-101F0230F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5BA3189-137E-A948-993E-FDF9F9AAE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771D22D-C6F0-BD4C-8535-62E23365C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18AC84-C922-7043-8A18-8A7096980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A1FB-93BE-4561-BD53-76A66CF1EC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57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6A0366-3893-654B-9FC5-D0A14D9B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38D7D7-FDAD-5141-AB73-4C56FE68F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9B028B9-66A5-B14B-B844-2C1815BB7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EB39B5B-4777-834B-9AE1-B746D5A8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47540E7-564C-374B-A656-4926062E1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F9C13F9-37C0-2947-8F7E-BE5CB9BAD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0B45-07B7-486F-8B4C-17FD5557C4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5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D86208-FEB1-064A-94A3-95921922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E182662-89B6-5740-8732-6DD50E646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13949D0-269D-0A49-9E67-14A45B9B2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3A882A8-C3EE-8D4F-890B-A0EBD9B876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8B9F001-217F-B143-8824-9D69BD609C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37E99EC-9B41-AF44-AF0D-5BE4DCFE0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5CE8E69-5917-824A-9F47-E11A9A2CE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ABBB761-3226-6D42-8A4A-F0996798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853C-8755-4B1D-B655-E63680E83BA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71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80512F-1D7F-664C-8172-02CE56F3A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86C83E6-3BC0-5D44-B0DE-28C52B562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6920CD6-B091-6440-9FD1-2E55B9163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9827E98-1171-2142-97BF-E35209EF7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2710-40A1-4B4A-A86B-F5ADF74BAE0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537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2A8BC77-EF64-7D48-AC0B-F717E4C58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F767BA4-BDC4-8646-B3F2-6C05A8927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2C283DC-C80D-B345-B3ED-ADE8367E7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1860-60DE-4D35-9BDF-E286BDAF323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46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A6FA9-CFEC-8140-8769-63EA142B2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F65B229-278E-ED47-BBE0-1C7FF7CDB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D46D48D-CECC-5943-80AA-BF3629291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1E1DCF7-91C6-F042-9C01-20CC517D8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86A67B0-83C1-EC4D-9CE9-7B71262FD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96F14C5-F35B-2547-85C3-7520DA9D1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32F5-1A51-4598-A132-59207FA2D97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09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D699F8-EAD8-7541-8461-8A4E737AE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C64C524-802D-C54A-B517-7ACDB9302B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39A846C-3631-194D-B7C9-B673D1B60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60B338E-CCCB-B246-A75A-A1165F446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64EECC4-7AE9-AD4A-AD8A-7EB176518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A6323D4-AC76-774E-A26A-D80558C50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A52CB-94FB-4D3D-9EF2-97A1F28A077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76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04D8DF-F881-2C48-A74C-A2A8593B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4000EB4-222E-E941-BF0C-A0DD5A4A1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8A9B7D5-3BA0-5F44-A928-42796D93C1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58EBA-2A6D-0C47-9BDB-841D70BB7872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A8B8237-19C8-F640-BCA3-39D3CC82D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40BC0F7-E20E-4D4B-B508-00159B190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5DC95-687C-4E42-8525-724C444C40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3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0.png"/><Relationship Id="rId4" Type="http://schemas.openxmlformats.org/officeDocument/2006/relationships/image" Target="../media/image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7.wmf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0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w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43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50.png"/><Relationship Id="rId3" Type="http://schemas.openxmlformats.org/officeDocument/2006/relationships/hyperlink" Target="#P161"/><Relationship Id="rId7" Type="http://schemas.openxmlformats.org/officeDocument/2006/relationships/image" Target="../media/image49.png"/><Relationship Id="rId12" Type="http://schemas.microsoft.com/office/2007/relationships/diagramDrawing" Target="../diagrams/drawing3.xml"/><Relationship Id="rId2" Type="http://schemas.openxmlformats.org/officeDocument/2006/relationships/hyperlink" Target="#P41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openxmlformats.org/officeDocument/2006/relationships/diagramColors" Target="../diagrams/colors3.xml"/><Relationship Id="rId5" Type="http://schemas.openxmlformats.org/officeDocument/2006/relationships/image" Target="../media/image47.pn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46.jpeg"/><Relationship Id="rId9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4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444" y="4806818"/>
            <a:ext cx="489683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г. Брянск, январь 2023 г.</a:t>
            </a:r>
            <a:endParaRPr lang="ru-RU" b="1" dirty="0">
              <a:solidFill>
                <a:srgbClr val="0070C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endParaRPr>
          </a:p>
        </p:txBody>
      </p:sp>
      <p:pic>
        <p:nvPicPr>
          <p:cNvPr id="5" name="Picture 2" descr="Без заголовка-filtered.png">
            <a:extLst>
              <a:ext uri="{FF2B5EF4-FFF2-40B4-BE49-F238E27FC236}">
                <a16:creationId xmlns:a16="http://schemas.microsoft.com/office/drawing/2014/main" xmlns="" id="{024C00CA-4CA8-3043-84BE-70ADFC1153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31"/>
          <a:stretch/>
        </p:blipFill>
        <p:spPr bwMode="auto">
          <a:xfrm>
            <a:off x="5268040" y="0"/>
            <a:ext cx="3912472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-19413" y="0"/>
            <a:ext cx="91805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Отделение СФР по Брянской области</a:t>
            </a:r>
            <a:endParaRPr lang="ru-RU" altLang="ru-RU" sz="1600" b="1" dirty="0">
              <a:solidFill>
                <a:schemeClr val="accent5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683568" y="555526"/>
            <a:ext cx="7992888" cy="191590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О Единой форме «Сведения для ведения индивидуального (персонифицированного) учета и сведения о начисленных страховых взносах на обязательное социальное страхование от несчастных случаев на производстве и профессиональных заболеваний (ЕФС-1) и порядок ее заполнения»</a:t>
            </a:r>
            <a:endParaRPr lang="ru-RU" sz="2000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endParaRPr>
          </a:p>
          <a:p>
            <a:pPr algn="ctr" eaLnBrk="1" hangingPunct="1">
              <a:defRPr/>
            </a:pPr>
            <a:endParaRPr lang="ru-RU" altLang="ru-RU" sz="2000" b="1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0105C7BE-AE5D-1D45-B22E-34ED382F5EFC}"/>
              </a:ext>
            </a:extLst>
          </p:cNvPr>
          <p:cNvGrpSpPr/>
          <p:nvPr/>
        </p:nvGrpSpPr>
        <p:grpSpPr>
          <a:xfrm>
            <a:off x="676239" y="483518"/>
            <a:ext cx="7992888" cy="2880320"/>
            <a:chOff x="1619658" y="2897391"/>
            <a:chExt cx="4534164" cy="777240"/>
          </a:xfrm>
        </p:grpSpPr>
        <p:sp>
          <p:nvSpPr>
            <p:cNvPr id="17" name="Line 162"/>
            <p:cNvSpPr>
              <a:spLocks noChangeShapeType="1"/>
            </p:cNvSpPr>
            <p:nvPr/>
          </p:nvSpPr>
          <p:spPr bwMode="auto">
            <a:xfrm>
              <a:off x="1619658" y="3674631"/>
              <a:ext cx="4534164" cy="0"/>
            </a:xfrm>
            <a:prstGeom prst="line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4289" tIns="34289" rIns="34289" bIns="34289">
              <a:spAutoFit/>
            </a:bodyPr>
            <a:lstStyle/>
            <a:p>
              <a:endParaRPr lang="ru-RU" dirty="0"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</p:txBody>
        </p:sp>
        <p:sp>
          <p:nvSpPr>
            <p:cNvPr id="18" name="Line 162">
              <a:extLst>
                <a:ext uri="{FF2B5EF4-FFF2-40B4-BE49-F238E27FC236}">
                  <a16:creationId xmlns:a16="http://schemas.microsoft.com/office/drawing/2014/main" xmlns="" id="{3EC15568-6989-724F-9038-07D2BB9742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9658" y="2897391"/>
              <a:ext cx="4534164" cy="0"/>
            </a:xfrm>
            <a:prstGeom prst="line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4289" tIns="34289" rIns="34289" bIns="34289">
              <a:spAutoFit/>
            </a:bodyPr>
            <a:lstStyle/>
            <a:p>
              <a:endParaRPr lang="ru-RU" dirty="0"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611560" y="3651870"/>
            <a:ext cx="71343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Начальник </a:t>
            </a:r>
            <a:r>
              <a:rPr lang="ru-RU" sz="12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Управления </a:t>
            </a:r>
            <a:r>
              <a:rPr lang="ru-RU" sz="12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персонифицированного учета </a:t>
            </a:r>
            <a:endParaRPr lang="ru-RU" sz="1200" b="1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ОСФР </a:t>
            </a:r>
            <a:r>
              <a:rPr lang="ru-RU" sz="12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по Брянской области 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Фокина Елена Викторовна</a:t>
            </a:r>
            <a:endParaRPr lang="ru-RU" sz="1200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17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3" y="10505"/>
            <a:ext cx="7747687" cy="292994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xmlns="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55331" y="33469"/>
            <a:ext cx="7717069" cy="284691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Подраздел 1.1. «</a:t>
            </a:r>
            <a:r>
              <a:rPr lang="ru-RU" sz="140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Сведения о трудовой (иной) </a:t>
            </a:r>
            <a:r>
              <a:rPr lang="ru-RU" sz="14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деятельности» раздела 1 формы ЕФС-1</a:t>
            </a:r>
            <a:endParaRPr lang="ru-RU" sz="14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  <a:sym typeface="Verdana" pitchFamily="34" charset="0"/>
            </a:endParaRPr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10504"/>
            <a:ext cx="342104" cy="292994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10504"/>
            <a:ext cx="846904" cy="292994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4" y="303498"/>
            <a:ext cx="9029800" cy="138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Скругленный прямоугольник 29"/>
          <p:cNvSpPr/>
          <p:nvPr/>
        </p:nvSpPr>
        <p:spPr>
          <a:xfrm>
            <a:off x="539552" y="1665090"/>
            <a:ext cx="5400600" cy="34051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Особенности заполнения отдельных граф подраздела 1</a:t>
            </a:r>
            <a:endParaRPr lang="ru-RU" sz="14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endParaRPr>
          </a:p>
        </p:txBody>
      </p:sp>
      <p:sp>
        <p:nvSpPr>
          <p:cNvPr id="31" name="4-конечная звезда 30"/>
          <p:cNvSpPr/>
          <p:nvPr/>
        </p:nvSpPr>
        <p:spPr>
          <a:xfrm flipV="1">
            <a:off x="107505" y="1707654"/>
            <a:ext cx="328031" cy="270028"/>
          </a:xfrm>
          <a:prstGeom prst="star4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24234"/>
            <a:ext cx="1028700" cy="116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Объект 2"/>
          <p:cNvSpPr>
            <a:spLocks/>
          </p:cNvSpPr>
          <p:nvPr/>
        </p:nvSpPr>
        <p:spPr bwMode="auto">
          <a:xfrm>
            <a:off x="134641" y="3219822"/>
            <a:ext cx="2016224" cy="189282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ru-RU" altLang="ru-RU" sz="1300" b="1" dirty="0" smtClean="0">
                <a:solidFill>
                  <a:srgbClr val="A5002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«</a:t>
            </a:r>
            <a:r>
              <a:rPr lang="ru-RU" altLang="ru-RU" sz="1300" b="1" dirty="0">
                <a:solidFill>
                  <a:srgbClr val="A5002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Сведения о приеме, переводе, увольнении, начале договора ГПХ, окончании договора </a:t>
            </a:r>
            <a:r>
              <a:rPr lang="ru-RU" altLang="ru-RU" sz="1300" b="1" dirty="0" smtClean="0">
                <a:solidFill>
                  <a:srgbClr val="A5002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ГПХ (графа 3) </a:t>
            </a:r>
            <a:r>
              <a:rPr lang="ru-RU" altLang="ru-RU" sz="1300" b="1" dirty="0">
                <a:solidFill>
                  <a:srgbClr val="00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– </a:t>
            </a:r>
            <a:r>
              <a:rPr lang="ru-RU" altLang="ru-RU" sz="1300" dirty="0">
                <a:solidFill>
                  <a:srgbClr val="1F497D">
                    <a:lumMod val="75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указываются</a:t>
            </a:r>
            <a:r>
              <a:rPr lang="ru-RU" altLang="ru-RU" sz="1300" dirty="0">
                <a:solidFill>
                  <a:srgbClr val="00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 </a:t>
            </a:r>
            <a:r>
              <a:rPr lang="ru-RU" sz="1300" dirty="0" smtClean="0">
                <a:solidFill>
                  <a:srgbClr val="1F497D">
                    <a:lumMod val="75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виды мероприятий</a:t>
            </a:r>
            <a:r>
              <a:rPr lang="ru-RU" sz="1300" dirty="0">
                <a:solidFill>
                  <a:srgbClr val="1F497D">
                    <a:lumMod val="75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, предусмотренные порядком </a:t>
            </a:r>
            <a:r>
              <a:rPr lang="ru-RU" sz="1300" dirty="0" smtClean="0">
                <a:solidFill>
                  <a:srgbClr val="1F497D">
                    <a:lumMod val="75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заполнения</a:t>
            </a:r>
            <a:endParaRPr lang="ru-RU" altLang="ru-RU" sz="1200" b="1" dirty="0">
              <a:solidFill>
                <a:srgbClr val="003366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  <a:sym typeface="Symbol" pitchFamily="18" charset="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26235"/>
            <a:ext cx="6578286" cy="3029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вал 11"/>
          <p:cNvSpPr/>
          <p:nvPr/>
        </p:nvSpPr>
        <p:spPr>
          <a:xfrm>
            <a:off x="7092280" y="357504"/>
            <a:ext cx="1800200" cy="3780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Ранее форма СЗВ-ТД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="" xmlns:a16="http://schemas.microsoft.com/office/drawing/2014/main" id="{E26B90EB-4072-7E4A-80AE-423045245DDD}"/>
              </a:ext>
            </a:extLst>
          </p:cNvPr>
          <p:cNvSpPr>
            <a:spLocks/>
          </p:cNvSpPr>
          <p:nvPr/>
        </p:nvSpPr>
        <p:spPr bwMode="auto">
          <a:xfrm>
            <a:off x="8406962" y="-27617"/>
            <a:ext cx="444027" cy="40683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none" lIns="64291" tIns="64291" rIns="64291" bIns="64291" anchor="ctr">
            <a:spAutoFit/>
          </a:bodyPr>
          <a:lstStyle/>
          <a:p>
            <a:pPr algn="r" defTabSz="1928744"/>
            <a:r>
              <a:rPr lang="ru-RU" sz="18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10</a:t>
            </a:r>
            <a:r>
              <a:rPr lang="ru-RU" sz="1800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￼</a:t>
            </a:r>
            <a:endParaRPr lang="ru-RU" sz="1800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12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бъект 2"/>
          <p:cNvSpPr>
            <a:spLocks/>
          </p:cNvSpPr>
          <p:nvPr/>
        </p:nvSpPr>
        <p:spPr bwMode="auto">
          <a:xfrm>
            <a:off x="1359507" y="3161267"/>
            <a:ext cx="7677794" cy="60016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100" b="1" dirty="0">
                <a:solidFill>
                  <a:srgbClr val="00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 </a:t>
            </a:r>
            <a:r>
              <a:rPr lang="ru-RU" altLang="ru-RU" sz="1100" b="1" dirty="0" smtClean="0">
                <a:solidFill>
                  <a:srgbClr val="A5002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«Код выполняемой функции</a:t>
            </a:r>
            <a:r>
              <a:rPr lang="ru-RU" sz="1100" b="1" dirty="0" smtClean="0">
                <a:solidFill>
                  <a:srgbClr val="A5002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 (</a:t>
            </a:r>
            <a:r>
              <a:rPr lang="ru-RU" altLang="ru-RU" sz="1100" b="1" dirty="0" smtClean="0">
                <a:solidFill>
                  <a:srgbClr val="A5002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графа 6) </a:t>
            </a:r>
            <a:r>
              <a:rPr lang="ru-RU" sz="1100" b="1" dirty="0">
                <a:solidFill>
                  <a:srgbClr val="00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– заполняется </a:t>
            </a:r>
            <a:r>
              <a:rPr lang="ru-RU" sz="1100" b="1" dirty="0" smtClean="0">
                <a:solidFill>
                  <a:srgbClr val="00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для </a:t>
            </a:r>
            <a:r>
              <a:rPr lang="ru-RU" sz="1100" b="1" dirty="0">
                <a:solidFill>
                  <a:srgbClr val="00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мероприятий «ПРИЕМ», «ПЕРЕВОД», «УВОЛЬНЕНИЕ», «НАЧАЛО ДОГОВОРА  ГПХ» или «ОКОНЧАНИЕ ДОГОВОРА ГПХ». Для договоров ГПХ в графе «Код выполняемой функции» также указывается один из следующих кодов:</a:t>
            </a:r>
            <a:endParaRPr lang="ru-RU" altLang="ru-RU" sz="1100" b="1" dirty="0">
              <a:solidFill>
                <a:srgbClr val="003366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  <a:sym typeface="Symbol" pitchFamily="18" charset="2"/>
            </a:endParaRPr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3" y="10505"/>
            <a:ext cx="7747687" cy="292994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xmlns="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55331" y="33469"/>
            <a:ext cx="7717069" cy="253914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Подраздел 1.1. «</a:t>
            </a:r>
            <a:r>
              <a:rPr lang="ru-RU" sz="120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Сведения о трудовой (иной) </a:t>
            </a:r>
            <a:r>
              <a:rPr lang="ru-RU" sz="12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деятельности» раздела 1 формы ЕФС-1</a:t>
            </a:r>
            <a:endParaRPr lang="ru-RU" sz="12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  <a:sym typeface="Verdana" pitchFamily="34" charset="0"/>
            </a:endParaRPr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10504"/>
            <a:ext cx="342104" cy="292994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10504"/>
            <a:ext cx="846904" cy="292994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411760" y="331966"/>
            <a:ext cx="5616624" cy="30646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Особенности заполнения отдельных граф подраздела 1.1.</a:t>
            </a:r>
            <a:endParaRPr lang="ru-RU" sz="12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endParaRPr>
          </a:p>
        </p:txBody>
      </p:sp>
      <p:sp>
        <p:nvSpPr>
          <p:cNvPr id="31" name="4-конечная звезда 30"/>
          <p:cNvSpPr/>
          <p:nvPr/>
        </p:nvSpPr>
        <p:spPr>
          <a:xfrm flipV="1">
            <a:off x="1913730" y="342866"/>
            <a:ext cx="328031" cy="270028"/>
          </a:xfrm>
          <a:prstGeom prst="star4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89" y="573528"/>
            <a:ext cx="1666875" cy="121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Объект 2"/>
          <p:cNvSpPr>
            <a:spLocks/>
          </p:cNvSpPr>
          <p:nvPr/>
        </p:nvSpPr>
        <p:spPr bwMode="auto">
          <a:xfrm>
            <a:off x="1895476" y="681540"/>
            <a:ext cx="7141021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1200" b="1" dirty="0">
                <a:solidFill>
                  <a:srgbClr val="A5002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 «Работа в районах Крайнего Севера/работа в местностях, приравненных к районам Крайнего Севера» </a:t>
            </a:r>
            <a:r>
              <a:rPr lang="ru-RU" altLang="ru-RU" sz="1200" b="1" dirty="0">
                <a:solidFill>
                  <a:srgbClr val="00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(графа 4) </a:t>
            </a:r>
            <a:r>
              <a:rPr lang="ru-RU" sz="1200" b="1" dirty="0">
                <a:solidFill>
                  <a:srgbClr val="00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– заполняется в  </a:t>
            </a:r>
            <a:r>
              <a:rPr lang="ru-RU" sz="1200" b="1" dirty="0" err="1">
                <a:solidFill>
                  <a:srgbClr val="00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т.ч</a:t>
            </a:r>
            <a:r>
              <a:rPr lang="ru-RU" sz="1200" b="1" dirty="0">
                <a:solidFill>
                  <a:srgbClr val="00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. по договорам ГПХ, указывается один из следующих кодов: </a:t>
            </a:r>
            <a:endParaRPr lang="ru-RU" altLang="ru-RU" sz="1200" b="1" dirty="0">
              <a:solidFill>
                <a:srgbClr val="003366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  <a:sym typeface="Symbol" pitchFamily="18" charset="2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475247"/>
              </p:ext>
            </p:extLst>
          </p:nvPr>
        </p:nvGraphicFramePr>
        <p:xfrm>
          <a:off x="4139952" y="1143205"/>
          <a:ext cx="4824536" cy="4902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125"/>
                <a:gridCol w="4331411"/>
              </a:tblGrid>
              <a:tr h="21717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pitchFamily="34" charset="0"/>
                        </a:rPr>
                        <a:t>РКС</a:t>
                      </a:r>
                      <a:endParaRPr lang="ru-RU" sz="500" b="1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Arial" pitchFamily="34" charset="0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pitchFamily="34" charset="0"/>
                        </a:rPr>
                        <a:t>работа в районах Крайнего Севера</a:t>
                      </a:r>
                      <a:endParaRPr lang="ru-RU" sz="5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Arial" pitchFamily="34" charset="0"/>
                      </a:endParaRPr>
                    </a:p>
                  </a:txBody>
                  <a:tcPr marL="39370" marR="39370" marT="48578" marB="48578"/>
                </a:tc>
              </a:tr>
              <a:tr h="27117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pitchFamily="34" charset="0"/>
                        </a:rPr>
                        <a:t>МКС</a:t>
                      </a:r>
                      <a:endParaRPr lang="ru-RU" sz="500" b="1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Arial" pitchFamily="34" charset="0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pitchFamily="34" charset="0"/>
                        </a:rPr>
                        <a:t>работа в местностях, приравненных к районам Крайнего Севера</a:t>
                      </a:r>
                      <a:endParaRPr lang="ru-RU" sz="5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Arial" pitchFamily="34" charset="0"/>
                      </a:endParaRPr>
                    </a:p>
                  </a:txBody>
                  <a:tcPr marL="39370" marR="39370" marT="48578" marB="48578"/>
                </a:tc>
              </a:tr>
            </a:tbl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78" y="1923678"/>
            <a:ext cx="1699724" cy="107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Объект 2"/>
          <p:cNvSpPr>
            <a:spLocks/>
          </p:cNvSpPr>
          <p:nvPr/>
        </p:nvSpPr>
        <p:spPr bwMode="auto">
          <a:xfrm>
            <a:off x="1997710" y="1651339"/>
            <a:ext cx="7039591" cy="15696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1200" b="1" dirty="0">
                <a:solidFill>
                  <a:srgbClr val="00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 </a:t>
            </a:r>
            <a:r>
              <a:rPr lang="ru-RU" altLang="ru-RU" sz="1200" b="1" dirty="0" smtClean="0">
                <a:solidFill>
                  <a:srgbClr val="A5002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«</a:t>
            </a:r>
            <a:r>
              <a:rPr lang="ru-RU" sz="1200" b="1" dirty="0">
                <a:solidFill>
                  <a:srgbClr val="A5002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Трудовая функция (должность, профессия, специальность, квалификация, конкретный вид поручаемой работы), структурное подразделение </a:t>
            </a:r>
            <a:r>
              <a:rPr lang="ru-RU" sz="1200" b="1" dirty="0" smtClean="0">
                <a:solidFill>
                  <a:srgbClr val="A5002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(</a:t>
            </a:r>
            <a:r>
              <a:rPr lang="ru-RU" altLang="ru-RU" sz="1200" b="1" dirty="0" smtClean="0">
                <a:solidFill>
                  <a:srgbClr val="A5002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графа 5):</a:t>
            </a:r>
          </a:p>
          <a:p>
            <a:pPr algn="just">
              <a:defRPr/>
            </a:pPr>
            <a:r>
              <a:rPr lang="ru-RU" sz="1200" b="1" dirty="0" smtClean="0">
                <a:solidFill>
                  <a:srgbClr val="00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– </a:t>
            </a:r>
            <a:r>
              <a:rPr lang="ru-RU" sz="1200" b="1" dirty="0">
                <a:solidFill>
                  <a:srgbClr val="00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НЕ </a:t>
            </a:r>
            <a:r>
              <a:rPr lang="ru-RU" sz="1200" b="1" dirty="0" smtClean="0">
                <a:solidFill>
                  <a:srgbClr val="00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заполняется </a:t>
            </a:r>
            <a:r>
              <a:rPr lang="ru-RU" sz="1200" b="1" dirty="0">
                <a:solidFill>
                  <a:srgbClr val="00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в случае заключения договора </a:t>
            </a:r>
            <a:r>
              <a:rPr lang="ru-RU" sz="1200" b="1" dirty="0" smtClean="0">
                <a:solidFill>
                  <a:srgbClr val="00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ГПХ;</a:t>
            </a:r>
          </a:p>
          <a:p>
            <a:pPr algn="just">
              <a:defRPr/>
            </a:pPr>
            <a:r>
              <a:rPr lang="ru-RU" altLang="ru-RU" sz="1200" b="1" dirty="0">
                <a:solidFill>
                  <a:srgbClr val="00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- </a:t>
            </a:r>
            <a:r>
              <a:rPr lang="ru-RU" sz="1100" b="1" dirty="0">
                <a:solidFill>
                  <a:srgbClr val="00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В случае наличия льгот (ограничений), наименование этих должностей, специальностей или профессий и квалификационные требования к ним должны соответствовать наименованиям и </a:t>
            </a:r>
            <a:r>
              <a:rPr lang="ru-RU" sz="1100" b="1" dirty="0" smtClean="0">
                <a:solidFill>
                  <a:srgbClr val="00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требованиям квалификационных справочников или проф. стандартов </a:t>
            </a:r>
            <a:r>
              <a:rPr lang="ru-RU" sz="1100" b="1" dirty="0">
                <a:solidFill>
                  <a:srgbClr val="00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или реестров соответствующих </a:t>
            </a:r>
            <a:r>
              <a:rPr lang="ru-RU" sz="1100" b="1" dirty="0" smtClean="0">
                <a:solidFill>
                  <a:srgbClr val="00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должностей;</a:t>
            </a:r>
            <a:r>
              <a:rPr lang="ru-RU" sz="11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endParaRPr lang="ru-RU" sz="11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defRPr/>
            </a:pPr>
            <a:r>
              <a:rPr lang="ru-RU" altLang="ru-RU" sz="1200" b="1" dirty="0" smtClean="0">
                <a:solidFill>
                  <a:srgbClr val="00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- </a:t>
            </a:r>
            <a:r>
              <a:rPr lang="ru-RU" sz="1100" b="1" dirty="0">
                <a:solidFill>
                  <a:srgbClr val="00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Для государственных и муниципальных служащих также указывается код должности по соответствующему реестру должностей</a:t>
            </a:r>
            <a:r>
              <a:rPr lang="ru-RU" sz="1200" b="1" dirty="0">
                <a:solidFill>
                  <a:srgbClr val="00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.</a:t>
            </a:r>
            <a:endParaRPr lang="ru-RU" altLang="ru-RU" sz="1200" b="1" dirty="0">
              <a:solidFill>
                <a:srgbClr val="003366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  <a:sym typeface="Symbol" pitchFamily="18" charset="2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240379"/>
            <a:ext cx="847725" cy="122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431259"/>
              </p:ext>
            </p:extLst>
          </p:nvPr>
        </p:nvGraphicFramePr>
        <p:xfrm>
          <a:off x="1366701" y="3796443"/>
          <a:ext cx="7706742" cy="13310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1966"/>
                <a:gridCol w="6984776"/>
              </a:tblGrid>
              <a:tr h="242511">
                <a:tc>
                  <a:txBody>
                    <a:bodyPr/>
                    <a:lstStyle/>
                    <a:p>
                      <a:pPr indent="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pitchFamily="34" charset="0"/>
                        </a:rPr>
                        <a:t>ДГПХ</a:t>
                      </a:r>
                      <a:endParaRPr lang="ru-RU" sz="7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Arial" pitchFamily="34" charset="0"/>
                      </a:endParaRPr>
                    </a:p>
                  </a:txBody>
                  <a:tcPr marL="39370" marR="39370" marT="48578" marB="48578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pitchFamily="34" charset="0"/>
                        </a:rPr>
                        <a:t>договор гражданско-правового характера о выполнении работ (оказании услуг)</a:t>
                      </a:r>
                      <a:endParaRPr lang="ru-RU" sz="7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Arial" pitchFamily="34" charset="0"/>
                      </a:endParaRPr>
                    </a:p>
                  </a:txBody>
                  <a:tcPr marL="39370" marR="39370" marT="48578" marB="48578" anchor="ctr"/>
                </a:tc>
              </a:tr>
              <a:tr h="242511">
                <a:tc>
                  <a:txBody>
                    <a:bodyPr/>
                    <a:lstStyle/>
                    <a:p>
                      <a:pPr indent="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pitchFamily="34" charset="0"/>
                        </a:rPr>
                        <a:t>ДАВТ</a:t>
                      </a:r>
                      <a:endParaRPr lang="ru-RU" sz="7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Arial" pitchFamily="34" charset="0"/>
                      </a:endParaRPr>
                    </a:p>
                  </a:txBody>
                  <a:tcPr marL="39370" marR="39370" marT="48578" marB="48578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pitchFamily="34" charset="0"/>
                        </a:rPr>
                        <a:t>договор авторского заказа</a:t>
                      </a:r>
                      <a:endParaRPr lang="ru-RU" sz="7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Arial" pitchFamily="34" charset="0"/>
                      </a:endParaRPr>
                    </a:p>
                  </a:txBody>
                  <a:tcPr marL="39370" marR="39370" marT="48578" marB="48578" anchor="ctr"/>
                </a:tc>
              </a:tr>
              <a:tr h="242511">
                <a:tc>
                  <a:txBody>
                    <a:bodyPr/>
                    <a:lstStyle/>
                    <a:p>
                      <a:pPr indent="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pitchFamily="34" charset="0"/>
                        </a:rPr>
                        <a:t>ДОИП</a:t>
                      </a:r>
                      <a:endParaRPr lang="ru-RU" sz="7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Arial" pitchFamily="34" charset="0"/>
                      </a:endParaRPr>
                    </a:p>
                  </a:txBody>
                  <a:tcPr marL="39370" marR="39370" marT="48578" marB="48578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pitchFamily="34" charset="0"/>
                        </a:rPr>
                        <a:t>договор об отчуждении исключительного права на произведения науки, литературы, искусства</a:t>
                      </a:r>
                      <a:endParaRPr lang="ru-RU" sz="7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Arial" pitchFamily="34" charset="0"/>
                      </a:endParaRPr>
                    </a:p>
                  </a:txBody>
                  <a:tcPr marL="39370" marR="39370" marT="48578" marB="48578" anchor="ctr"/>
                </a:tc>
              </a:tr>
              <a:tr h="242511">
                <a:tc>
                  <a:txBody>
                    <a:bodyPr/>
                    <a:lstStyle/>
                    <a:p>
                      <a:pPr indent="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pitchFamily="34" charset="0"/>
                        </a:rPr>
                        <a:t>ИЗЛД</a:t>
                      </a:r>
                      <a:endParaRPr lang="ru-RU" sz="7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Arial" pitchFamily="34" charset="0"/>
                      </a:endParaRPr>
                    </a:p>
                  </a:txBody>
                  <a:tcPr marL="39370" marR="39370" marT="48578" marB="48578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pitchFamily="34" charset="0"/>
                        </a:rPr>
                        <a:t>издательский лицензионный договор</a:t>
                      </a:r>
                      <a:endParaRPr lang="ru-RU" sz="7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Arial" pitchFamily="34" charset="0"/>
                      </a:endParaRPr>
                    </a:p>
                  </a:txBody>
                  <a:tcPr marL="39370" marR="39370" marT="48578" marB="48578" anchor="ctr"/>
                </a:tc>
              </a:tr>
              <a:tr h="360989">
                <a:tc>
                  <a:txBody>
                    <a:bodyPr/>
                    <a:lstStyle/>
                    <a:p>
                      <a:pPr indent="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pitchFamily="34" charset="0"/>
                        </a:rPr>
                        <a:t>ЛДПИ</a:t>
                      </a:r>
                      <a:endParaRPr lang="ru-RU" sz="5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Arial" pitchFamily="34" charset="0"/>
                      </a:endParaRPr>
                    </a:p>
                  </a:txBody>
                  <a:tcPr marL="39370" marR="39370" marT="48578" marB="48578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pitchFamily="34" charset="0"/>
                        </a:rPr>
                        <a:t>лицензионный договор о предоставлении права использования произведения науки, литературы, искусства, в том числе договор о передаче полномочий по управлению правами, заключенный с организацией по управлению правами на коллективной основе</a:t>
                      </a:r>
                      <a:endParaRPr lang="ru-RU" sz="5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Arial" pitchFamily="34" charset="0"/>
                      </a:endParaRPr>
                    </a:p>
                  </a:txBody>
                  <a:tcPr marL="39370" marR="39370" marT="48578" marB="48578" anchor="ctr"/>
                </a:tc>
              </a:tr>
            </a:tbl>
          </a:graphicData>
        </a:graphic>
      </p:graphicFrame>
      <p:sp>
        <p:nvSpPr>
          <p:cNvPr id="22" name="4-конечная звезда 21"/>
          <p:cNvSpPr/>
          <p:nvPr/>
        </p:nvSpPr>
        <p:spPr>
          <a:xfrm flipV="1">
            <a:off x="1064427" y="3759882"/>
            <a:ext cx="328031" cy="270028"/>
          </a:xfrm>
          <a:prstGeom prst="star4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="" xmlns:a16="http://schemas.microsoft.com/office/drawing/2014/main" id="{E26B90EB-4072-7E4A-80AE-423045245DDD}"/>
              </a:ext>
            </a:extLst>
          </p:cNvPr>
          <p:cNvSpPr>
            <a:spLocks/>
          </p:cNvSpPr>
          <p:nvPr/>
        </p:nvSpPr>
        <p:spPr bwMode="auto">
          <a:xfrm>
            <a:off x="8384766" y="-18596"/>
            <a:ext cx="444027" cy="40683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none" lIns="64291" tIns="64291" rIns="64291" bIns="64291" anchor="ctr">
            <a:spAutoFit/>
          </a:bodyPr>
          <a:lstStyle/>
          <a:p>
            <a:pPr algn="r" defTabSz="1928744"/>
            <a:r>
              <a:rPr lang="ru-RU" sz="18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11</a:t>
            </a:r>
            <a:r>
              <a:rPr lang="ru-RU" sz="1800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￼</a:t>
            </a:r>
            <a:endParaRPr lang="ru-RU" sz="1800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47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3" y="10505"/>
            <a:ext cx="7747687" cy="292994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xmlns="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55331" y="33469"/>
            <a:ext cx="7717069" cy="253914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Подраздел 1.1. «</a:t>
            </a:r>
            <a:r>
              <a:rPr lang="ru-RU" sz="120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Сведения о трудовой (иной) </a:t>
            </a:r>
            <a:r>
              <a:rPr lang="ru-RU" sz="12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деятельности» раздела 1 формы ЕФС-1</a:t>
            </a:r>
            <a:endParaRPr lang="ru-RU" sz="12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  <a:sym typeface="Verdana" pitchFamily="34" charset="0"/>
            </a:endParaRPr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10504"/>
            <a:ext cx="342104" cy="292994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10504"/>
            <a:ext cx="846904" cy="292994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39552" y="331966"/>
            <a:ext cx="5400600" cy="30646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Особенности заполнения отдельных граф подраздела 1.1</a:t>
            </a:r>
            <a:endParaRPr lang="ru-RU" sz="12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endParaRPr>
          </a:p>
        </p:txBody>
      </p:sp>
      <p:sp>
        <p:nvSpPr>
          <p:cNvPr id="31" name="4-конечная звезда 30"/>
          <p:cNvSpPr/>
          <p:nvPr/>
        </p:nvSpPr>
        <p:spPr>
          <a:xfrm flipV="1">
            <a:off x="107505" y="357504"/>
            <a:ext cx="328031" cy="270028"/>
          </a:xfrm>
          <a:prstGeom prst="star4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3" name="Объект 2"/>
          <p:cNvSpPr>
            <a:spLocks/>
          </p:cNvSpPr>
          <p:nvPr/>
        </p:nvSpPr>
        <p:spPr bwMode="auto">
          <a:xfrm>
            <a:off x="2411760" y="664662"/>
            <a:ext cx="6398492" cy="96949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1200" b="1" dirty="0">
                <a:solidFill>
                  <a:srgbClr val="A5002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● «Причины увольнения, пункт, часть статьи, статья Трудового кодекса Российской Федерации, федерального </a:t>
            </a:r>
            <a:r>
              <a:rPr lang="ru-RU" altLang="ru-RU" sz="1200" b="1" dirty="0" smtClean="0">
                <a:solidFill>
                  <a:srgbClr val="A5002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закона» </a:t>
            </a:r>
            <a:r>
              <a:rPr lang="ru-RU" altLang="ru-RU" sz="1200" b="1" dirty="0">
                <a:solidFill>
                  <a:srgbClr val="A5002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(</a:t>
            </a:r>
            <a:r>
              <a:rPr lang="ru-RU" altLang="ru-RU" sz="1200" b="1" dirty="0" smtClean="0">
                <a:solidFill>
                  <a:srgbClr val="A5002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графа 7) </a:t>
            </a:r>
            <a:r>
              <a:rPr lang="ru-RU" sz="1100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– </a:t>
            </a:r>
            <a:r>
              <a:rPr lang="ru-RU" sz="1100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указывается код причины увольнения в соответствии с разделом «Коды причин </a:t>
            </a:r>
            <a:r>
              <a:rPr lang="ru-RU" sz="1100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увольнения …» приложения </a:t>
            </a:r>
            <a:r>
              <a:rPr lang="ru-RU" sz="1100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«Классификатор </a:t>
            </a:r>
            <a:r>
              <a:rPr lang="ru-RU" sz="1100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параметров </a:t>
            </a:r>
            <a:r>
              <a:rPr lang="ru-RU" sz="1100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…», а также без каких-либо сокращений причина прекращения трудового договора в соответствии с положениями Трудового кодекса Российской Федерации или иного федерального закона</a:t>
            </a:r>
            <a:endParaRPr lang="ru-RU" altLang="ru-RU" sz="1100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  <a:sym typeface="Symbol" pitchFamily="18" charset="2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7" y="789552"/>
            <a:ext cx="1703759" cy="149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375" y="1682853"/>
            <a:ext cx="3240360" cy="337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631" y="1656826"/>
            <a:ext cx="2962571" cy="34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Объект 2"/>
          <p:cNvSpPr>
            <a:spLocks/>
          </p:cNvSpPr>
          <p:nvPr/>
        </p:nvSpPr>
        <p:spPr bwMode="auto">
          <a:xfrm>
            <a:off x="81689" y="2571750"/>
            <a:ext cx="2239220" cy="12926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В </a:t>
            </a:r>
            <a:r>
              <a:rPr lang="ru-RU" sz="1100" b="1" dirty="0"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случае прекращения договора </a:t>
            </a:r>
            <a:r>
              <a:rPr lang="ru-RU" sz="110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ГПХ </a:t>
            </a:r>
            <a:r>
              <a:rPr lang="ru-RU" sz="1100" b="1" dirty="0"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графа 7 </a:t>
            </a: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«Причины увольнения, пункт, часть статьи, статья Трудового кодекса Российской Федерации, федерального закона</a:t>
            </a:r>
            <a:r>
              <a:rPr lang="ru-RU" sz="11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»</a:t>
            </a:r>
          </a:p>
          <a:p>
            <a:pPr algn="just">
              <a:defRPr/>
            </a:pPr>
            <a:r>
              <a:rPr lang="ru-RU" sz="110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НЕ </a:t>
            </a:r>
            <a:r>
              <a:rPr lang="ru-RU" sz="1100" b="1" dirty="0"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заполняется.</a:t>
            </a:r>
            <a:endParaRPr lang="ru-RU" altLang="ru-RU" sz="1100" b="1" dirty="0"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  <a:sym typeface="Symbol" pitchFamily="18" charset="2"/>
            </a:endParaRPr>
          </a:p>
        </p:txBody>
      </p:sp>
      <p:sp>
        <p:nvSpPr>
          <p:cNvPr id="16" name="4-конечная звезда 15"/>
          <p:cNvSpPr/>
          <p:nvPr/>
        </p:nvSpPr>
        <p:spPr>
          <a:xfrm flipV="1">
            <a:off x="1992878" y="827118"/>
            <a:ext cx="328031" cy="270028"/>
          </a:xfrm>
          <a:prstGeom prst="star4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="" xmlns:a16="http://schemas.microsoft.com/office/drawing/2014/main" id="{E26B90EB-4072-7E4A-80AE-423045245DDD}"/>
              </a:ext>
            </a:extLst>
          </p:cNvPr>
          <p:cNvSpPr>
            <a:spLocks/>
          </p:cNvSpPr>
          <p:nvPr/>
        </p:nvSpPr>
        <p:spPr bwMode="auto">
          <a:xfrm>
            <a:off x="8342247" y="-33848"/>
            <a:ext cx="455170" cy="40683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64291" tIns="64291" rIns="64291" bIns="64291" anchor="ctr">
            <a:spAutoFit/>
          </a:bodyPr>
          <a:lstStyle/>
          <a:p>
            <a:pPr algn="r" defTabSz="1928744"/>
            <a:r>
              <a:rPr lang="ru-RU" sz="18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12</a:t>
            </a:r>
            <a:r>
              <a:rPr lang="ru-RU" sz="1800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￼</a:t>
            </a:r>
            <a:endParaRPr lang="ru-RU" sz="1800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35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>
            <a:extLst>
              <a:ext uri="{FF2B5EF4-FFF2-40B4-BE49-F238E27FC236}">
                <a16:creationId xmlns="" xmlns:a16="http://schemas.microsoft.com/office/drawing/2014/main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3" y="10504"/>
            <a:ext cx="7747687" cy="292994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8" name="Rectangle 4">
            <a:extLst>
              <a:ext uri="{FF2B5EF4-FFF2-40B4-BE49-F238E27FC236}">
                <a16:creationId xmlns="" xmlns:a16="http://schemas.microsoft.com/office/drawing/2014/main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55332" y="10505"/>
            <a:ext cx="7717069" cy="315469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Отмена </a:t>
            </a:r>
            <a:r>
              <a:rPr lang="ru-RU" sz="16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(корректировка) сведений </a:t>
            </a:r>
            <a:r>
              <a:rPr lang="ru-RU" sz="160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о трудовой деятельности</a:t>
            </a:r>
            <a:endParaRPr lang="ru-RU" sz="16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  <a:sym typeface="Verdana" pitchFamily="34" charset="0"/>
            </a:endParaRPr>
          </a:p>
        </p:txBody>
      </p:sp>
      <p:sp>
        <p:nvSpPr>
          <p:cNvPr id="49" name="Rectangle 2">
            <a:extLst>
              <a:ext uri="{FF2B5EF4-FFF2-40B4-BE49-F238E27FC236}">
                <a16:creationId xmlns="" xmlns:a16="http://schemas.microsoft.com/office/drawing/2014/main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10504"/>
            <a:ext cx="342104" cy="29299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5" name="Rectangle 2">
            <a:extLst>
              <a:ext uri="{FF2B5EF4-FFF2-40B4-BE49-F238E27FC236}">
                <a16:creationId xmlns="" xmlns:a16="http://schemas.microsoft.com/office/drawing/2014/main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10504"/>
            <a:ext cx="846904" cy="292994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8" name="Объект 2"/>
          <p:cNvSpPr>
            <a:spLocks/>
          </p:cNvSpPr>
          <p:nvPr/>
        </p:nvSpPr>
        <p:spPr bwMode="auto">
          <a:xfrm>
            <a:off x="276218" y="325974"/>
            <a:ext cx="8770591" cy="62559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     </a:t>
            </a: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Е</a:t>
            </a:r>
            <a:r>
              <a:rPr lang="ru-RU" sz="1100" dirty="0">
                <a:solidFill>
                  <a:srgbClr val="17375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сли необходимо </a:t>
            </a:r>
            <a:r>
              <a:rPr lang="ru-RU" sz="1100" b="1" dirty="0" smtClean="0">
                <a:solidFill>
                  <a:srgbClr val="17375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отменить кадровое мероприятие </a:t>
            </a:r>
            <a:r>
              <a:rPr lang="ru-RU" sz="1100" dirty="0">
                <a:solidFill>
                  <a:srgbClr val="17375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в ранее представленных </a:t>
            </a:r>
            <a:r>
              <a:rPr lang="ru-RU" sz="1100" dirty="0" smtClean="0">
                <a:solidFill>
                  <a:srgbClr val="17375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сведениях, представляются сведения заполненные </a:t>
            </a:r>
            <a:r>
              <a:rPr lang="ru-RU" sz="1100" b="1" dirty="0">
                <a:solidFill>
                  <a:srgbClr val="17375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в полном соответствии с первоначальными сведениями</a:t>
            </a:r>
            <a:r>
              <a:rPr lang="ru-RU" sz="1100" dirty="0">
                <a:solidFill>
                  <a:srgbClr val="17375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, которые требуется отменить, при этом </a:t>
            </a:r>
            <a:r>
              <a:rPr lang="ru-RU" sz="1100" dirty="0" smtClean="0">
                <a:solidFill>
                  <a:srgbClr val="17375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в </a:t>
            </a:r>
            <a:r>
              <a:rPr lang="ru-RU" sz="1100" dirty="0">
                <a:solidFill>
                  <a:srgbClr val="17375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графе </a:t>
            </a:r>
            <a:r>
              <a:rPr lang="ru-RU" altLang="ru-RU" sz="1100" b="1" dirty="0">
                <a:solidFill>
                  <a:srgbClr val="A5002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«Признак отмены </a:t>
            </a:r>
            <a:r>
              <a:rPr lang="ru-RU" altLang="ru-RU" sz="1100" b="1" dirty="0" smtClean="0">
                <a:solidFill>
                  <a:srgbClr val="A5002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записи» проставляется </a:t>
            </a:r>
            <a:r>
              <a:rPr lang="ru-RU" altLang="ru-RU" sz="1100" b="1" dirty="0">
                <a:solidFill>
                  <a:srgbClr val="A5002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знак «X», </a:t>
            </a:r>
            <a:r>
              <a:rPr lang="ru-RU" altLang="ru-RU" sz="1100" dirty="0">
                <a:solidFill>
                  <a:srgbClr val="17375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например</a:t>
            </a:r>
            <a:r>
              <a:rPr lang="ru-RU" altLang="ru-RU" sz="1100" dirty="0" smtClean="0">
                <a:solidFill>
                  <a:srgbClr val="17375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:</a:t>
            </a:r>
            <a:r>
              <a:rPr lang="ru-RU" sz="1100" dirty="0" smtClean="0">
                <a:solidFill>
                  <a:srgbClr val="17375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     </a:t>
            </a:r>
            <a:endParaRPr lang="ru-RU" sz="1100" dirty="0">
              <a:solidFill>
                <a:srgbClr val="17375E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endParaRPr>
          </a:p>
        </p:txBody>
      </p:sp>
      <p:sp>
        <p:nvSpPr>
          <p:cNvPr id="11" name="Объект 2"/>
          <p:cNvSpPr>
            <a:spLocks/>
          </p:cNvSpPr>
          <p:nvPr/>
        </p:nvSpPr>
        <p:spPr bwMode="auto">
          <a:xfrm>
            <a:off x="343990" y="2714025"/>
            <a:ext cx="8618488" cy="93784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12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     </a:t>
            </a: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Е</a:t>
            </a:r>
            <a:r>
              <a:rPr lang="ru-RU" sz="1100" dirty="0">
                <a:solidFill>
                  <a:srgbClr val="17375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сли необходимо </a:t>
            </a:r>
            <a:r>
              <a:rPr lang="ru-RU" sz="1100" b="1" dirty="0">
                <a:solidFill>
                  <a:srgbClr val="17375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скорректировать</a:t>
            </a:r>
            <a:r>
              <a:rPr lang="ru-RU" sz="1100" dirty="0">
                <a:solidFill>
                  <a:srgbClr val="17375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 ранее представленные </a:t>
            </a:r>
            <a:r>
              <a:rPr lang="ru-RU" sz="1100" dirty="0" smtClean="0">
                <a:solidFill>
                  <a:srgbClr val="17375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сведения, </a:t>
            </a:r>
            <a:r>
              <a:rPr lang="ru-RU" sz="1100" b="1" dirty="0" smtClean="0">
                <a:solidFill>
                  <a:srgbClr val="17375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следует отменить </a:t>
            </a:r>
            <a:r>
              <a:rPr lang="ru-RU" sz="1100" b="1" dirty="0">
                <a:solidFill>
                  <a:srgbClr val="17375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ранее представленные </a:t>
            </a:r>
            <a:r>
              <a:rPr lang="ru-RU" sz="1100" b="1" dirty="0" smtClean="0">
                <a:solidFill>
                  <a:srgbClr val="17375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сведения</a:t>
            </a:r>
            <a:r>
              <a:rPr lang="ru-RU" sz="1100" dirty="0" smtClean="0">
                <a:solidFill>
                  <a:srgbClr val="17375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 </a:t>
            </a:r>
            <a:r>
              <a:rPr lang="ru-RU" sz="1100" b="1" dirty="0">
                <a:solidFill>
                  <a:srgbClr val="17375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и одновременно </a:t>
            </a:r>
            <a:r>
              <a:rPr lang="ru-RU" sz="1100" b="1" dirty="0" smtClean="0">
                <a:solidFill>
                  <a:srgbClr val="17375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заполнить </a:t>
            </a:r>
            <a:r>
              <a:rPr lang="ru-RU" sz="1100" b="1" dirty="0">
                <a:solidFill>
                  <a:srgbClr val="17375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исправленные сведения в следующей строке </a:t>
            </a:r>
            <a:r>
              <a:rPr lang="ru-RU" sz="1100" b="1" dirty="0" smtClean="0">
                <a:solidFill>
                  <a:srgbClr val="17375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формы.</a:t>
            </a:r>
          </a:p>
          <a:p>
            <a:pPr algn="just"/>
            <a:r>
              <a:rPr lang="ru-RU" sz="1100" dirty="0" smtClean="0">
                <a:solidFill>
                  <a:srgbClr val="17375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Например: неверно указана дата кадрового мероприятия «Прием» (указана дата 18.01.20</a:t>
            </a:r>
            <a:r>
              <a:rPr lang="ru-RU" sz="1100" b="1" dirty="0" smtClean="0">
                <a:solidFill>
                  <a:srgbClr val="17375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22</a:t>
            </a:r>
            <a:r>
              <a:rPr lang="ru-RU" sz="1100" dirty="0" smtClean="0">
                <a:solidFill>
                  <a:srgbClr val="17375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, должна быть указана 18.01.20</a:t>
            </a:r>
            <a:r>
              <a:rPr lang="ru-RU" sz="1100" b="1" dirty="0" smtClean="0">
                <a:solidFill>
                  <a:srgbClr val="17375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23</a:t>
            </a:r>
            <a:r>
              <a:rPr lang="ru-RU" sz="1100" dirty="0" smtClean="0">
                <a:solidFill>
                  <a:srgbClr val="17375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), для исправления в форме СЗВ-ТД указывается кадровое мероприятие с неверной датой и признаком отмены, второй строкой – это же кадровое мероприятие с «правильной» датой.</a:t>
            </a:r>
            <a:endParaRPr lang="ru-RU" sz="1100" dirty="0">
              <a:solidFill>
                <a:srgbClr val="17375E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5443" y="2067694"/>
            <a:ext cx="8751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sz="1200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!!!</a:t>
            </a:r>
            <a:r>
              <a:rPr lang="ru-RU" sz="12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При заполнении сведений с признаком отмены кадрового мероприятия в электронном виде наряду с </a:t>
            </a:r>
            <a:r>
              <a:rPr lang="ru-RU" sz="12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датой</a:t>
            </a:r>
            <a:r>
              <a:rPr lang="ru-RU" sz="1200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 и </a:t>
            </a:r>
            <a:r>
              <a:rPr lang="ru-RU" sz="12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видом</a:t>
            </a:r>
            <a:r>
              <a:rPr lang="ru-RU" sz="1200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 мероприятия следует указывать </a:t>
            </a:r>
            <a:r>
              <a:rPr lang="en-US" sz="12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UUID</a:t>
            </a:r>
            <a:r>
              <a:rPr lang="ru-RU" sz="1200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 отменяемой записи, а также обязательно отразить </a:t>
            </a:r>
            <a:r>
              <a:rPr lang="ru-RU" sz="12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отметку о совместительстве (при наличии)</a:t>
            </a:r>
            <a:r>
              <a:rPr lang="ru-RU" sz="1200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18" y="1057572"/>
            <a:ext cx="8770591" cy="92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94112" y="1783398"/>
            <a:ext cx="332048" cy="201197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50" y="3766635"/>
            <a:ext cx="8601929" cy="1073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00089" y="4486275"/>
            <a:ext cx="576064" cy="17686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656636" y="4486275"/>
            <a:ext cx="288032" cy="17686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10" y="1849300"/>
            <a:ext cx="528116" cy="9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6">
            <a:extLst>
              <a:ext uri="{FF2B5EF4-FFF2-40B4-BE49-F238E27FC236}">
                <a16:creationId xmlns="" xmlns:a16="http://schemas.microsoft.com/office/drawing/2014/main" id="{E26B90EB-4072-7E4A-80AE-423045245DDD}"/>
              </a:ext>
            </a:extLst>
          </p:cNvPr>
          <p:cNvSpPr>
            <a:spLocks/>
          </p:cNvSpPr>
          <p:nvPr/>
        </p:nvSpPr>
        <p:spPr bwMode="auto">
          <a:xfrm>
            <a:off x="8398462" y="-27401"/>
            <a:ext cx="444027" cy="40683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none" lIns="64291" tIns="64291" rIns="64291" bIns="64291" anchor="ctr">
            <a:spAutoFit/>
          </a:bodyPr>
          <a:lstStyle/>
          <a:p>
            <a:pPr algn="r" defTabSz="1928744"/>
            <a:r>
              <a:rPr lang="ru-RU" sz="18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13</a:t>
            </a:r>
            <a:r>
              <a:rPr lang="ru-RU" sz="1800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￼</a:t>
            </a:r>
            <a:endParaRPr lang="ru-RU" sz="1800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55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3" y="10505"/>
            <a:ext cx="7747687" cy="292994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xmlns="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55331" y="33468"/>
            <a:ext cx="7717069" cy="284691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Подраздел 1.2</a:t>
            </a:r>
            <a:r>
              <a:rPr lang="ru-RU" sz="140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. «Сведения о страховом </a:t>
            </a:r>
            <a:r>
              <a:rPr lang="ru-RU" sz="14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стаже</a:t>
            </a:r>
            <a:r>
              <a:rPr lang="ru-RU" sz="14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» раздела 1 формы ЕФС-1</a:t>
            </a:r>
            <a:endParaRPr lang="ru-RU" sz="14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  <a:sym typeface="Verdana" pitchFamily="34" charset="0"/>
            </a:endParaRPr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10504"/>
            <a:ext cx="342104" cy="292994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10504"/>
            <a:ext cx="846904" cy="292994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35696" y="1434771"/>
            <a:ext cx="108012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Работники</a:t>
            </a:r>
          </a:p>
        </p:txBody>
      </p:sp>
      <p:sp>
        <p:nvSpPr>
          <p:cNvPr id="21" name="Нашивка 20"/>
          <p:cNvSpPr/>
          <p:nvPr/>
        </p:nvSpPr>
        <p:spPr>
          <a:xfrm>
            <a:off x="1403648" y="861176"/>
            <a:ext cx="504056" cy="432048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2" name="Заголовок 2"/>
          <p:cNvSpPr>
            <a:spLocks noGrp="1"/>
          </p:cNvSpPr>
          <p:nvPr/>
        </p:nvSpPr>
        <p:spPr bwMode="auto">
          <a:xfrm>
            <a:off x="495752" y="353656"/>
            <a:ext cx="8108696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b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Подраздел </a:t>
            </a:r>
            <a:r>
              <a:rPr lang="ru-RU" sz="1400" b="1" dirty="0" smtClean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1.2. </a:t>
            </a:r>
            <a:r>
              <a:rPr lang="ru-RU" sz="1400" b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раздела 1 формы ЕФС-1 з</a:t>
            </a:r>
            <a:r>
              <a:rPr lang="ru-RU" sz="1400" b="1" dirty="0" smtClean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аполняется и представляется</a:t>
            </a:r>
            <a:endParaRPr lang="ru-RU" sz="1400" b="1" dirty="0">
              <a:solidFill>
                <a:srgbClr val="0070C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007686" y="763202"/>
            <a:ext cx="5668769" cy="43453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just"/>
            <a:r>
              <a:rPr lang="ru-RU" sz="11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Выполняли работу, дающую </a:t>
            </a:r>
            <a:r>
              <a:rPr lang="ru-RU" sz="11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право на досрочное назначение пенсий, в тер</a:t>
            </a:r>
            <a:r>
              <a:rPr lang="ru-RU" sz="11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. условиях </a:t>
            </a:r>
            <a:r>
              <a:rPr lang="ru-RU" sz="11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РКС, МКС, СЕЛО, </a:t>
            </a:r>
            <a:r>
              <a:rPr lang="ru-RU" sz="11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ЧАЭС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endParaRPr>
          </a:p>
        </p:txBody>
      </p:sp>
      <p:sp>
        <p:nvSpPr>
          <p:cNvPr id="42" name="Rectangle 112"/>
          <p:cNvSpPr>
            <a:spLocks/>
          </p:cNvSpPr>
          <p:nvPr/>
        </p:nvSpPr>
        <p:spPr bwMode="auto">
          <a:xfrm>
            <a:off x="101986" y="1417351"/>
            <a:ext cx="1373671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  <a:sym typeface="Arial Narrow" pitchFamily="34" charset="0"/>
              </a:rPr>
              <a:t>Работодатель</a:t>
            </a:r>
            <a:endParaRPr lang="ru-RU" sz="1200" dirty="0">
              <a:latin typeface="PT Astra Serif" panose="020A0603040505020204" pitchFamily="18" charset="-52"/>
              <a:ea typeface="PT Astra Serif" panose="020A0603040505020204" pitchFamily="18" charset="-52"/>
              <a:cs typeface="Arial" panose="020B0604020202020204" pitchFamily="34" charset="0"/>
              <a:sym typeface="Arial Narrow" pitchFamily="34" charset="0"/>
            </a:endParaRPr>
          </a:p>
        </p:txBody>
      </p:sp>
      <p:grpSp>
        <p:nvGrpSpPr>
          <p:cNvPr id="43" name="Group 113"/>
          <p:cNvGrpSpPr>
            <a:grpSpLocks/>
          </p:cNvGrpSpPr>
          <p:nvPr/>
        </p:nvGrpSpPr>
        <p:grpSpPr bwMode="auto">
          <a:xfrm>
            <a:off x="203315" y="735548"/>
            <a:ext cx="1078821" cy="763760"/>
            <a:chOff x="0" y="0"/>
            <a:chExt cx="582841" cy="582841"/>
          </a:xfrm>
        </p:grpSpPr>
        <p:sp>
          <p:nvSpPr>
            <p:cNvPr id="44" name="Oval 114"/>
            <p:cNvSpPr>
              <a:spLocks/>
            </p:cNvSpPr>
            <p:nvPr/>
          </p:nvSpPr>
          <p:spPr bwMode="auto">
            <a:xfrm>
              <a:off x="0" y="0"/>
              <a:ext cx="582841" cy="582841"/>
            </a:xfrm>
            <a:prstGeom prst="ellipse">
              <a:avLst/>
            </a:prstGeom>
            <a:solidFill>
              <a:srgbClr val="F5EEE4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10300" dir="2700000" algn="ctr" rotWithShape="0">
                <a:srgbClr val="000000">
                  <a:alpha val="34999"/>
                </a:srgbClr>
              </a:outerShdw>
            </a:effectLst>
          </p:spPr>
          <p:txBody>
            <a:bodyPr lIns="45720" rIns="45720" anchor="ctr"/>
            <a:lstStyle/>
            <a:p>
              <a:endParaRPr lang="ru-RU" sz="1600"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</p:txBody>
        </p:sp>
        <p:pic>
          <p:nvPicPr>
            <p:cNvPr id="45" name="Picture 115" descr="industry-icon-png-18570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588" y="21103"/>
              <a:ext cx="463664" cy="463664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4067944" y="4295503"/>
            <a:ext cx="4437316" cy="476726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>
            <a:spAutoFit/>
          </a:bodyPr>
          <a:lstStyle/>
          <a:p>
            <a:pPr algn="ctr" defTabSz="914400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5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1100" b="1" kern="0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в течение 3-х календарных дней </a:t>
            </a:r>
            <a:r>
              <a:rPr lang="ru-RU" sz="1100" b="1" kern="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со дня поступления запроса органа </a:t>
            </a:r>
            <a:r>
              <a:rPr lang="ru-RU" sz="1100" b="1" kern="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Фонда </a:t>
            </a:r>
            <a:r>
              <a:rPr lang="ru-RU" sz="1100" b="1" kern="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либо со дня обращения лица к страхователю</a:t>
            </a:r>
          </a:p>
        </p:txBody>
      </p:sp>
      <p:sp>
        <p:nvSpPr>
          <p:cNvPr id="31" name="Нашивка 30"/>
          <p:cNvSpPr/>
          <p:nvPr/>
        </p:nvSpPr>
        <p:spPr>
          <a:xfrm>
            <a:off x="3523533" y="3798353"/>
            <a:ext cx="432048" cy="21602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2" name="Нашивка 31"/>
          <p:cNvSpPr/>
          <p:nvPr/>
        </p:nvSpPr>
        <p:spPr>
          <a:xfrm>
            <a:off x="3523533" y="4425854"/>
            <a:ext cx="432048" cy="21602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52848" y="3226021"/>
            <a:ext cx="2823009" cy="3745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  <a:sym typeface="Arial" charset="0"/>
              </a:rPr>
              <a:t> Сроки представления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007686" y="1217504"/>
            <a:ext cx="5668769" cy="43453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just"/>
            <a:r>
              <a:rPr lang="ru-RU" sz="11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Работали в тер. условиях </a:t>
            </a:r>
            <a:r>
              <a:rPr lang="ru-RU" sz="11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РКС, МКС, СЕЛО, </a:t>
            </a:r>
            <a:r>
              <a:rPr lang="ru-RU" sz="11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ЧАЭС, вахтовым методом, в полевых условиях </a:t>
            </a:r>
            <a:r>
              <a:rPr lang="ru-RU" sz="11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работы и др</a:t>
            </a:r>
            <a:r>
              <a:rPr lang="ru-RU" sz="11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.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006742" y="1664398"/>
            <a:ext cx="5668770" cy="6640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 algn="just"/>
            <a:r>
              <a:rPr lang="ru-RU" sz="11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Имели периоды </a:t>
            </a:r>
            <a:r>
              <a:rPr lang="ru-RU" sz="11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ухода за ребенком от 1,5 до 3-х лет, получения пособия по </a:t>
            </a:r>
            <a:r>
              <a:rPr lang="ru-RU" sz="11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безработице, нахождения </a:t>
            </a:r>
            <a:r>
              <a:rPr lang="ru-RU" sz="11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в отпуске без сохранения заработной </a:t>
            </a:r>
            <a:r>
              <a:rPr lang="ru-RU" sz="11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платы, периоды простоя или отстранения от работы </a:t>
            </a:r>
            <a:r>
              <a:rPr lang="ru-RU" sz="11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и </a:t>
            </a:r>
            <a:r>
              <a:rPr lang="ru-RU" sz="11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др.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016283" y="2871126"/>
            <a:ext cx="5668769" cy="28944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1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Работали в период отбывания наказания в виде лишения свободы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016283" y="2373021"/>
            <a:ext cx="5668770" cy="47672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 algn="just"/>
            <a:r>
              <a:rPr lang="ru-RU" sz="11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Замещали </a:t>
            </a:r>
            <a:r>
              <a:rPr lang="ru-RU" sz="11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государственные и муниципальные должности,  должности государственной гражданской </a:t>
            </a:r>
            <a:r>
              <a:rPr lang="ru-RU" sz="11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службы, </a:t>
            </a:r>
            <a:r>
              <a:rPr lang="ru-RU" sz="11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муниципальной службы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endParaRPr>
          </a:p>
        </p:txBody>
      </p:sp>
      <p:pic>
        <p:nvPicPr>
          <p:cNvPr id="41" name="Рисунок 40" descr="f1.eps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924346" y="840705"/>
            <a:ext cx="631431" cy="60888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46" name="Рисунок 45" descr="f1.eps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23018" y="881449"/>
            <a:ext cx="576774" cy="55617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0" y="4316209"/>
            <a:ext cx="305232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Скругленный прямоугольник 51"/>
          <p:cNvSpPr/>
          <p:nvPr/>
        </p:nvSpPr>
        <p:spPr>
          <a:xfrm>
            <a:off x="4134673" y="3650976"/>
            <a:ext cx="4370587" cy="510778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4400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не </a:t>
            </a:r>
            <a:r>
              <a:rPr lang="ru-RU" sz="1200" b="1" kern="0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позднее 25-го числа месяца, следующего за отчетным </a:t>
            </a:r>
            <a:r>
              <a:rPr lang="ru-RU" sz="1200" b="1" kern="0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периодом (годом)</a:t>
            </a:r>
            <a:endParaRPr lang="ru-RU" sz="1200" b="1" kern="0" dirty="0">
              <a:solidFill>
                <a:srgbClr val="FF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22503" y="4228985"/>
            <a:ext cx="2801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При обращении </a:t>
            </a:r>
            <a:r>
              <a:rPr lang="ru-RU" sz="12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лица с </a:t>
            </a:r>
            <a:r>
              <a:rPr lang="ru-RU" sz="120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заявлением </a:t>
            </a:r>
            <a:r>
              <a:rPr lang="ru-RU" sz="12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об </a:t>
            </a:r>
            <a:r>
              <a:rPr lang="ru-RU" sz="120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установлении </a:t>
            </a:r>
            <a:r>
              <a:rPr lang="ru-RU" sz="12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пенсии</a:t>
            </a:r>
            <a:r>
              <a:rPr lang="ru-RU" sz="120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либо выплаты</a:t>
            </a:r>
            <a:endParaRPr lang="ru-RU" sz="12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42724" y="3733241"/>
            <a:ext cx="20581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Ежегодно</a:t>
            </a:r>
            <a:endParaRPr lang="ru-RU" altLang="ru-RU" sz="20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 rot="10800000">
            <a:off x="1004845" y="1761660"/>
            <a:ext cx="1585857" cy="659107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971601" y="1786485"/>
            <a:ext cx="161910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Работали на условиях, отклоняющихся</a:t>
            </a:r>
          </a:p>
          <a:p>
            <a:pPr algn="ctr"/>
            <a:r>
              <a:rPr lang="ru-RU" sz="11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от общих</a:t>
            </a:r>
            <a:endParaRPr lang="ru-RU" sz="1100" dirty="0">
              <a:solidFill>
                <a:srgbClr val="FF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endParaRP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6" y="3789980"/>
            <a:ext cx="305232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Выноска 2 7"/>
          <p:cNvSpPr/>
          <p:nvPr/>
        </p:nvSpPr>
        <p:spPr>
          <a:xfrm>
            <a:off x="7452320" y="3198700"/>
            <a:ext cx="1512168" cy="429212"/>
          </a:xfrm>
          <a:prstGeom prst="borderCallout2">
            <a:avLst/>
          </a:prstGeom>
          <a:noFill/>
          <a:ln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По итогам 2023 года,</a:t>
            </a:r>
          </a:p>
          <a:p>
            <a:pPr algn="ctr"/>
            <a:r>
              <a:rPr lang="ru-RU" sz="9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не позднее 25.01.2024 </a:t>
            </a:r>
            <a:endParaRPr lang="ru-RU" sz="900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endParaRPr>
          </a:p>
        </p:txBody>
      </p:sp>
      <p:sp>
        <p:nvSpPr>
          <p:cNvPr id="36" name="Rectangle 6">
            <a:extLst>
              <a:ext uri="{FF2B5EF4-FFF2-40B4-BE49-F238E27FC236}">
                <a16:creationId xmlns="" xmlns:a16="http://schemas.microsoft.com/office/drawing/2014/main" id="{E26B90EB-4072-7E4A-80AE-423045245DDD}"/>
              </a:ext>
            </a:extLst>
          </p:cNvPr>
          <p:cNvSpPr>
            <a:spLocks/>
          </p:cNvSpPr>
          <p:nvPr/>
        </p:nvSpPr>
        <p:spPr bwMode="auto">
          <a:xfrm>
            <a:off x="8427172" y="-29035"/>
            <a:ext cx="444027" cy="40683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none" lIns="64291" tIns="64291" rIns="64291" bIns="64291" anchor="ctr">
            <a:spAutoFit/>
          </a:bodyPr>
          <a:lstStyle/>
          <a:p>
            <a:pPr algn="r" defTabSz="1928744"/>
            <a:r>
              <a:rPr lang="ru-RU" sz="18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14</a:t>
            </a:r>
            <a:r>
              <a:rPr lang="ru-RU" sz="1800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￼</a:t>
            </a:r>
            <a:endParaRPr lang="ru-RU" sz="1800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79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3" y="87474"/>
            <a:ext cx="7747687" cy="292994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xmlns="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69976" y="118517"/>
            <a:ext cx="7717069" cy="284691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Подраздел 1.2</a:t>
            </a:r>
            <a:r>
              <a:rPr lang="ru-RU" sz="140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. «Сведения о страховом стаже</a:t>
            </a:r>
            <a:r>
              <a:rPr lang="ru-RU" sz="140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» раздела 1 формы </a:t>
            </a:r>
            <a:r>
              <a:rPr lang="ru-RU" sz="14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ЕФС-1</a:t>
            </a:r>
            <a:endParaRPr lang="ru-RU" sz="14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  <a:sym typeface="Verdana" pitchFamily="34" charset="0"/>
            </a:endParaRPr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87474"/>
            <a:ext cx="342104" cy="292994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87474"/>
            <a:ext cx="846904" cy="292994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55576" y="1628110"/>
            <a:ext cx="7920880" cy="30646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Особенности представления подраздела 1.2. с типом сведений «Назначение пенсии»</a:t>
            </a:r>
            <a:endParaRPr lang="ru-RU" sz="12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endParaRPr>
          </a:p>
        </p:txBody>
      </p:sp>
      <p:sp>
        <p:nvSpPr>
          <p:cNvPr id="31" name="4-конечная звезда 30"/>
          <p:cNvSpPr/>
          <p:nvPr/>
        </p:nvSpPr>
        <p:spPr>
          <a:xfrm flipV="1">
            <a:off x="317561" y="1653648"/>
            <a:ext cx="328031" cy="270028"/>
          </a:xfrm>
          <a:prstGeom prst="star4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4" name="Объект 2"/>
          <p:cNvSpPr>
            <a:spLocks/>
          </p:cNvSpPr>
          <p:nvPr/>
        </p:nvSpPr>
        <p:spPr bwMode="auto">
          <a:xfrm>
            <a:off x="203427" y="2302338"/>
            <a:ext cx="8756381" cy="169277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altLang="ru-RU" sz="1200" b="1" dirty="0" smtClean="0">
                <a:solidFill>
                  <a:srgbClr val="00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 </a:t>
            </a:r>
            <a:r>
              <a:rPr lang="ru-RU" altLang="ru-RU" sz="1100" b="1" dirty="0" smtClean="0">
                <a:solidFill>
                  <a:srgbClr val="00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● </a:t>
            </a:r>
            <a:r>
              <a:rPr lang="ru-RU" sz="1100" b="1" dirty="0" smtClean="0">
                <a:solidFill>
                  <a:srgbClr val="A5002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Форма </a:t>
            </a:r>
            <a:r>
              <a:rPr lang="ru-RU" sz="1100" b="1" dirty="0">
                <a:solidFill>
                  <a:srgbClr val="A5002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ЕФС-1 с типом сведений «Назначение пенсии» </a:t>
            </a:r>
            <a:r>
              <a:rPr lang="ru-RU" sz="1100" b="1" dirty="0">
                <a:solidFill>
                  <a:srgbClr val="1F497D">
                    <a:lumMod val="75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представляется на </a:t>
            </a:r>
            <a:r>
              <a:rPr lang="ru-RU" sz="1100" b="1" dirty="0" smtClean="0">
                <a:solidFill>
                  <a:srgbClr val="1F497D">
                    <a:lumMod val="75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работников:</a:t>
            </a:r>
            <a:endParaRPr lang="ru-RU" sz="1100" b="1" dirty="0">
              <a:solidFill>
                <a:srgbClr val="1F497D">
                  <a:lumMod val="75000"/>
                </a:srgb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1100" b="1" dirty="0">
                <a:solidFill>
                  <a:srgbClr val="1F497D">
                    <a:lumMod val="75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- которым для установления пенсии или выплаты необходимо учесть период работы календарного года, срок представления отчетности за который не наступил;</a:t>
            </a: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ru-RU" sz="1100" b="1" dirty="0" smtClean="0">
                <a:solidFill>
                  <a:srgbClr val="1F497D">
                    <a:lumMod val="75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 и </a:t>
            </a:r>
            <a:r>
              <a:rPr lang="ru-RU" sz="1100" b="1" dirty="0">
                <a:solidFill>
                  <a:srgbClr val="1F497D">
                    <a:lumMod val="75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в случае </a:t>
            </a:r>
            <a:r>
              <a:rPr lang="ru-RU" sz="1100" b="1" dirty="0">
                <a:solidFill>
                  <a:srgbClr val="A5002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отсутствия</a:t>
            </a:r>
            <a:r>
              <a:rPr lang="ru-RU" sz="1100" b="1" dirty="0">
                <a:solidFill>
                  <a:srgbClr val="1F497D">
                    <a:lumMod val="75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rgbClr val="1F497D">
                    <a:lumMod val="75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в </a:t>
            </a:r>
            <a:r>
              <a:rPr lang="ru-RU" sz="1100" b="1" dirty="0">
                <a:solidFill>
                  <a:srgbClr val="1F497D">
                    <a:lumMod val="75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указанный период работы календарного года сведений, подлежащих указанию в подразделах «Территориальные условия», «Особенности исчисления страхового стажа», «Условия досрочного назначения страховой пенсии», «Результат специальной оценки условий труда</a:t>
            </a:r>
            <a:r>
              <a:rPr lang="ru-RU" sz="1100" b="1" dirty="0" smtClean="0">
                <a:solidFill>
                  <a:srgbClr val="1F497D">
                    <a:lumMod val="75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».</a:t>
            </a:r>
          </a:p>
          <a:p>
            <a:pPr algn="just">
              <a:spcAft>
                <a:spcPts val="600"/>
              </a:spcAft>
            </a:pPr>
            <a:r>
              <a:rPr lang="ru-RU" sz="1100" b="1" dirty="0" smtClean="0">
                <a:solidFill>
                  <a:srgbClr val="A5002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!!! </a:t>
            </a:r>
            <a:r>
              <a:rPr lang="ru-RU" sz="1100" b="1" dirty="0">
                <a:solidFill>
                  <a:srgbClr val="1F497D">
                    <a:lumMod val="75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Сведения с типом </a:t>
            </a:r>
            <a:r>
              <a:rPr lang="ru-RU" sz="1100" b="1" dirty="0" smtClean="0">
                <a:solidFill>
                  <a:srgbClr val="A5002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«</a:t>
            </a:r>
            <a:r>
              <a:rPr lang="ru-RU" sz="1100" b="1" dirty="0">
                <a:solidFill>
                  <a:srgbClr val="A5002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Назначение пенсии» </a:t>
            </a:r>
            <a:r>
              <a:rPr lang="ru-RU" sz="1100" b="1" u="sng" dirty="0">
                <a:solidFill>
                  <a:srgbClr val="1F497D">
                    <a:lumMod val="75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с общими условиями </a:t>
            </a:r>
            <a:r>
              <a:rPr lang="ru-RU" sz="1100" b="1" u="sng" dirty="0" smtClean="0">
                <a:solidFill>
                  <a:srgbClr val="1F497D">
                    <a:lumMod val="75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труда</a:t>
            </a:r>
            <a:r>
              <a:rPr lang="ru-RU" sz="1100" b="1" dirty="0" smtClean="0">
                <a:solidFill>
                  <a:srgbClr val="1F497D">
                    <a:lumMod val="75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 представляются по запросу органа Фонда, при влиянии </a:t>
            </a:r>
            <a:r>
              <a:rPr lang="ru-RU" sz="1100" b="1" dirty="0" err="1" smtClean="0">
                <a:solidFill>
                  <a:srgbClr val="1F497D">
                    <a:lumMod val="75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межрасчетного</a:t>
            </a:r>
            <a:r>
              <a:rPr lang="ru-RU" sz="1100" b="1" dirty="0" smtClean="0">
                <a:solidFill>
                  <a:srgbClr val="1F497D">
                    <a:lumMod val="75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 периода стажа для определения права</a:t>
            </a:r>
            <a:endParaRPr lang="ru-RU" sz="1100" b="1" dirty="0">
              <a:solidFill>
                <a:srgbClr val="A5002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8" y="411511"/>
            <a:ext cx="9051379" cy="117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04" y="1977682"/>
            <a:ext cx="8360369" cy="32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Объект 2"/>
          <p:cNvSpPr>
            <a:spLocks/>
          </p:cNvSpPr>
          <p:nvPr/>
        </p:nvSpPr>
        <p:spPr bwMode="auto">
          <a:xfrm>
            <a:off x="201446" y="3942588"/>
            <a:ext cx="8756381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1200" b="1" dirty="0" smtClean="0">
                <a:solidFill>
                  <a:srgbClr val="00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 ● </a:t>
            </a:r>
            <a:r>
              <a:rPr lang="ru-RU" altLang="ru-RU" sz="1200" b="1" dirty="0">
                <a:solidFill>
                  <a:srgbClr val="A5002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В</a:t>
            </a:r>
            <a:r>
              <a:rPr lang="ru-RU" altLang="ru-RU" sz="1200" b="1" dirty="0" smtClean="0">
                <a:solidFill>
                  <a:srgbClr val="A5002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 ф</a:t>
            </a:r>
            <a:r>
              <a:rPr lang="ru-RU" sz="1200" b="1" dirty="0" smtClean="0">
                <a:solidFill>
                  <a:srgbClr val="A5002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орме</a:t>
            </a:r>
            <a:r>
              <a:rPr lang="ru-RU" sz="1200" b="1" dirty="0">
                <a:solidFill>
                  <a:srgbClr val="A5002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A5002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ЕФС-1 с </a:t>
            </a:r>
            <a:r>
              <a:rPr lang="ru-RU" sz="1200" b="1" dirty="0">
                <a:solidFill>
                  <a:srgbClr val="A5002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типом сведений «Назначение пенсии» </a:t>
            </a: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в графе «Период работы» указываются даты в пределах от даты начала отчетного периода, указанного в поле «Отчетный период», по дату, предшествующую дате предполагаемого выхода застрахованного лица на </a:t>
            </a:r>
            <a:r>
              <a:rPr lang="ru-RU" sz="1200" b="1" dirty="0" smtClean="0">
                <a:solidFill>
                  <a:srgbClr val="1F497D">
                    <a:lumMod val="75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пенсию.</a:t>
            </a:r>
          </a:p>
        </p:txBody>
      </p:sp>
      <p:sp>
        <p:nvSpPr>
          <p:cNvPr id="14" name="Овал 13"/>
          <p:cNvSpPr/>
          <p:nvPr/>
        </p:nvSpPr>
        <p:spPr>
          <a:xfrm>
            <a:off x="7092280" y="357504"/>
            <a:ext cx="1800200" cy="3780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Ранее форма СЗВ-СТАЖ</a:t>
            </a:r>
            <a:endParaRPr lang="ru-RU" sz="1600" b="1" dirty="0">
              <a:solidFill>
                <a:schemeClr val="bg2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5" name="Объект 2"/>
          <p:cNvSpPr>
            <a:spLocks/>
          </p:cNvSpPr>
          <p:nvPr/>
        </p:nvSpPr>
        <p:spPr bwMode="auto">
          <a:xfrm>
            <a:off x="201446" y="4565658"/>
            <a:ext cx="8756381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1200" b="1" dirty="0" smtClean="0">
                <a:solidFill>
                  <a:srgbClr val="00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 ● </a:t>
            </a: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При наступлении срока представления сведений в отношении застрахованного лица, на которого была представлена форма </a:t>
            </a:r>
            <a:r>
              <a:rPr lang="ru-RU" sz="1200" b="1" dirty="0">
                <a:solidFill>
                  <a:srgbClr val="A5002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с типом сведений «Назначение пенсии»</a:t>
            </a: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, должна быть представлена форма </a:t>
            </a:r>
            <a:r>
              <a:rPr lang="ru-RU" sz="1200" b="1" dirty="0">
                <a:solidFill>
                  <a:srgbClr val="A5002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с типом сведений «Исходная</a:t>
            </a:r>
            <a:r>
              <a:rPr lang="ru-RU" sz="1200" b="1" dirty="0" smtClean="0">
                <a:solidFill>
                  <a:srgbClr val="A5002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»</a:t>
            </a:r>
            <a:endParaRPr lang="ru-RU" sz="1200" b="1" dirty="0">
              <a:solidFill>
                <a:srgbClr val="1F497D">
                  <a:lumMod val="75000"/>
                </a:srgb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="" xmlns:a16="http://schemas.microsoft.com/office/drawing/2014/main" id="{E26B90EB-4072-7E4A-80AE-423045245DDD}"/>
              </a:ext>
            </a:extLst>
          </p:cNvPr>
          <p:cNvSpPr>
            <a:spLocks/>
          </p:cNvSpPr>
          <p:nvPr/>
        </p:nvSpPr>
        <p:spPr bwMode="auto">
          <a:xfrm>
            <a:off x="8384509" y="57443"/>
            <a:ext cx="444027" cy="40683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none" lIns="64291" tIns="64291" rIns="64291" bIns="64291" anchor="ctr">
            <a:spAutoFit/>
          </a:bodyPr>
          <a:lstStyle/>
          <a:p>
            <a:pPr algn="r" defTabSz="1928744"/>
            <a:r>
              <a:rPr lang="ru-RU" sz="18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15</a:t>
            </a:r>
            <a:r>
              <a:rPr lang="ru-RU" sz="1800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￼</a:t>
            </a:r>
            <a:endParaRPr lang="ru-RU" sz="1800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43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3" y="10505"/>
            <a:ext cx="7747687" cy="292994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xmlns="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55331" y="33469"/>
            <a:ext cx="7717069" cy="43858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Подраздел 1.2</a:t>
            </a:r>
            <a:r>
              <a:rPr lang="ru-RU" sz="120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. «Сведения о страховом стаже</a:t>
            </a:r>
            <a:r>
              <a:rPr lang="ru-RU" sz="120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» раздела 1 формы ЕФС-1</a:t>
            </a:r>
            <a:endParaRPr lang="ru-RU" sz="12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  <a:sym typeface="Verdana" pitchFamily="34" charset="0"/>
            </a:endParaRPr>
          </a:p>
          <a:p>
            <a:pPr algn="ctr"/>
            <a:endParaRPr lang="ru-RU" sz="12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  <a:sym typeface="Verdana" pitchFamily="34" charset="0"/>
            </a:endParaRPr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10504"/>
            <a:ext cx="342104" cy="292994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10504"/>
            <a:ext cx="846904" cy="292994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1" name="4-конечная звезда 30"/>
          <p:cNvSpPr/>
          <p:nvPr/>
        </p:nvSpPr>
        <p:spPr>
          <a:xfrm flipV="1">
            <a:off x="14074" y="393931"/>
            <a:ext cx="328031" cy="270028"/>
          </a:xfrm>
          <a:prstGeom prst="star4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4712" y="383031"/>
            <a:ext cx="5472608" cy="30646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Особенности заполнения отдельных граф подраздела 1.2.</a:t>
            </a:r>
            <a:endParaRPr lang="ru-RU" sz="12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75" y="729303"/>
            <a:ext cx="1676400" cy="692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Объект 2"/>
          <p:cNvSpPr>
            <a:spLocks/>
          </p:cNvSpPr>
          <p:nvPr/>
        </p:nvSpPr>
        <p:spPr bwMode="auto">
          <a:xfrm>
            <a:off x="2339752" y="798775"/>
            <a:ext cx="6552728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1200" b="1" dirty="0">
                <a:solidFill>
                  <a:srgbClr val="00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 </a:t>
            </a:r>
            <a:r>
              <a:rPr lang="ru-RU" altLang="ru-RU" sz="12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●</a:t>
            </a:r>
            <a:r>
              <a:rPr lang="ru-RU" altLang="ru-RU" sz="1200" b="1" dirty="0" smtClean="0">
                <a:solidFill>
                  <a:srgbClr val="00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 При отражении кода территориальных </a:t>
            </a:r>
            <a:r>
              <a:rPr lang="ru-RU" altLang="ru-RU" sz="1200" b="1" dirty="0">
                <a:solidFill>
                  <a:srgbClr val="00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условий труда </a:t>
            </a:r>
            <a:r>
              <a:rPr lang="ru-RU" altLang="ru-RU" sz="12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«РКС», «МКС», «РКСР», «МКСР», «МКС-РКСР»</a:t>
            </a:r>
            <a:r>
              <a:rPr lang="ru-RU" altLang="ru-RU" sz="1200" b="1" dirty="0">
                <a:solidFill>
                  <a:srgbClr val="00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 (графа 4) </a:t>
            </a:r>
            <a:r>
              <a:rPr lang="ru-RU" altLang="ru-RU" sz="1200" b="1" dirty="0" smtClean="0">
                <a:solidFill>
                  <a:srgbClr val="00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подлежит </a:t>
            </a:r>
            <a:r>
              <a:rPr lang="ru-RU" altLang="ru-RU" sz="1200" b="1" dirty="0">
                <a:solidFill>
                  <a:srgbClr val="00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отражению </a:t>
            </a:r>
            <a:r>
              <a:rPr lang="ru-RU" altLang="ru-RU" sz="12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коэффициент </a:t>
            </a:r>
            <a:r>
              <a:rPr lang="ru-RU" altLang="ru-RU" sz="12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территориальных условий труда </a:t>
            </a:r>
            <a:r>
              <a:rPr lang="ru-RU" altLang="ru-RU" sz="1200" b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в</a:t>
            </a:r>
            <a:r>
              <a:rPr lang="ru-RU" altLang="ru-RU" sz="12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 </a:t>
            </a:r>
            <a:r>
              <a:rPr lang="ru-RU" altLang="ru-RU" sz="1200" b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формате </a:t>
            </a:r>
            <a:r>
              <a:rPr lang="ru-RU" altLang="ru-RU" sz="1200" b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«Х.Х» или «Х.ХХ». </a:t>
            </a:r>
            <a:r>
              <a:rPr lang="ru-RU" altLang="ru-RU" sz="1200" b="1" dirty="0">
                <a:solidFill>
                  <a:srgbClr val="00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(графа </a:t>
            </a:r>
            <a:r>
              <a:rPr lang="ru-RU" altLang="ru-RU" sz="1200" b="1" dirty="0" smtClean="0">
                <a:solidFill>
                  <a:srgbClr val="00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5) </a:t>
            </a:r>
            <a:endParaRPr lang="ru-RU" altLang="ru-RU" sz="1200" dirty="0">
              <a:solidFill>
                <a:srgbClr val="003366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  <a:sym typeface="Symbol" pitchFamily="18" charset="2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84" y="2199202"/>
            <a:ext cx="2638425" cy="65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Объект 2"/>
          <p:cNvSpPr>
            <a:spLocks/>
          </p:cNvSpPr>
          <p:nvPr/>
        </p:nvSpPr>
        <p:spPr bwMode="auto">
          <a:xfrm>
            <a:off x="2991332" y="2236049"/>
            <a:ext cx="5901148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1200" b="1" dirty="0">
                <a:solidFill>
                  <a:srgbClr val="00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 </a:t>
            </a:r>
            <a:r>
              <a:rPr lang="ru-RU" altLang="ru-RU" sz="12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●</a:t>
            </a:r>
            <a:r>
              <a:rPr lang="ru-RU" altLang="ru-RU" sz="1200" b="1" dirty="0" smtClean="0">
                <a:solidFill>
                  <a:srgbClr val="00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 При отражении условий досрочного назначения страховой </a:t>
            </a:r>
            <a:r>
              <a:rPr lang="ru-RU" altLang="ru-RU" sz="1200" b="1" dirty="0">
                <a:solidFill>
                  <a:srgbClr val="00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пенсии в отдельных ситуациях </a:t>
            </a:r>
            <a:r>
              <a:rPr lang="ru-RU" altLang="ru-RU" sz="1200" b="1" dirty="0" smtClean="0">
                <a:solidFill>
                  <a:srgbClr val="00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подлежат отражению сведения </a:t>
            </a:r>
            <a:r>
              <a:rPr lang="ru-RU" altLang="ru-RU" sz="12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о занятости </a:t>
            </a:r>
            <a:r>
              <a:rPr lang="ru-RU" altLang="ru-RU" sz="1200" b="1" dirty="0" smtClean="0">
                <a:solidFill>
                  <a:srgbClr val="00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(графа 10)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13" y="2933613"/>
            <a:ext cx="2600748" cy="77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Объект 2"/>
          <p:cNvSpPr>
            <a:spLocks/>
          </p:cNvSpPr>
          <p:nvPr/>
        </p:nvSpPr>
        <p:spPr bwMode="auto">
          <a:xfrm>
            <a:off x="2991332" y="3012356"/>
            <a:ext cx="5901148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1200" b="1" dirty="0">
                <a:solidFill>
                  <a:srgbClr val="00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 </a:t>
            </a:r>
            <a:r>
              <a:rPr lang="ru-RU" altLang="ru-RU" sz="12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●</a:t>
            </a:r>
            <a:r>
              <a:rPr lang="ru-RU" altLang="ru-RU" sz="1200" b="1" dirty="0" smtClean="0">
                <a:solidFill>
                  <a:srgbClr val="00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 В графе 11 </a:t>
            </a:r>
            <a:r>
              <a:rPr lang="ru-RU" sz="12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«Индивидуальный номер рабочего места» </a:t>
            </a:r>
            <a:r>
              <a:rPr lang="ru-RU" sz="1200" b="1" dirty="0" smtClean="0">
                <a:solidFill>
                  <a:srgbClr val="00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указывается </a:t>
            </a:r>
            <a:r>
              <a:rPr lang="ru-RU" sz="1200" b="1" dirty="0">
                <a:solidFill>
                  <a:srgbClr val="00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индивидуальный номер основного рабочего места работника в соответствии с картой специальной оценки условий труда</a:t>
            </a:r>
            <a:r>
              <a:rPr lang="ru-RU" sz="1200" b="1" dirty="0" smtClean="0">
                <a:solidFill>
                  <a:srgbClr val="00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.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29799"/>
            <a:ext cx="1330550" cy="131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742" y="3736193"/>
            <a:ext cx="1408992" cy="131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Объект 2"/>
          <p:cNvSpPr>
            <a:spLocks/>
          </p:cNvSpPr>
          <p:nvPr/>
        </p:nvSpPr>
        <p:spPr bwMode="auto">
          <a:xfrm>
            <a:off x="182742" y="3827434"/>
            <a:ext cx="5901148" cy="120032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12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●</a:t>
            </a:r>
            <a:r>
              <a:rPr lang="ru-RU" altLang="ru-RU" sz="1200" b="1" dirty="0" smtClean="0">
                <a:solidFill>
                  <a:srgbClr val="00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  </a:t>
            </a:r>
            <a:r>
              <a:rPr lang="ru-RU" sz="1200" b="1" dirty="0">
                <a:solidFill>
                  <a:srgbClr val="00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В графе 12 </a:t>
            </a:r>
            <a:r>
              <a:rPr lang="ru-RU" sz="12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«Класс (подкласс) условий труда» </a:t>
            </a:r>
            <a:r>
              <a:rPr lang="ru-RU" sz="1200" b="1" dirty="0" smtClean="0">
                <a:solidFill>
                  <a:srgbClr val="00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указывается </a:t>
            </a:r>
            <a:r>
              <a:rPr lang="ru-RU" sz="1200" b="1" dirty="0">
                <a:solidFill>
                  <a:srgbClr val="00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итоговый класс (подкласс) условий труда по степени вредности и (или) опасности, установленный  по результатам проведения специальной оценки условий труда в соответствии с  Федеральным законом от </a:t>
            </a:r>
            <a:r>
              <a:rPr lang="ru-RU" sz="1200" b="1" dirty="0" smtClean="0">
                <a:solidFill>
                  <a:srgbClr val="00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28.12.2013 </a:t>
            </a:r>
            <a:r>
              <a:rPr lang="ru-RU" sz="1200" b="1" dirty="0">
                <a:solidFill>
                  <a:srgbClr val="00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№ 426-ФЗ «О специальной оценке условий труда</a:t>
            </a:r>
            <a:r>
              <a:rPr lang="ru-RU" sz="1200" b="1" dirty="0" smtClean="0">
                <a:solidFill>
                  <a:srgbClr val="00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». Подлежит заполнению в </a:t>
            </a:r>
            <a:r>
              <a:rPr lang="ru-RU" sz="1200" b="1" dirty="0">
                <a:solidFill>
                  <a:srgbClr val="00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соответствии со справочником «Коды специальной оценки условий </a:t>
            </a:r>
            <a:r>
              <a:rPr lang="ru-RU" sz="1200" b="1" dirty="0" smtClean="0">
                <a:solidFill>
                  <a:srgbClr val="00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труда».</a:t>
            </a:r>
            <a:endParaRPr lang="ru-RU" sz="1200" b="1" dirty="0">
              <a:solidFill>
                <a:srgbClr val="003366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013" y="1541249"/>
            <a:ext cx="2028020" cy="631060"/>
          </a:xfrm>
          <a:prstGeom prst="rect">
            <a:avLst/>
          </a:prstGeom>
        </p:spPr>
      </p:pic>
      <p:sp>
        <p:nvSpPr>
          <p:cNvPr id="18" name="Объект 2"/>
          <p:cNvSpPr>
            <a:spLocks/>
          </p:cNvSpPr>
          <p:nvPr/>
        </p:nvSpPr>
        <p:spPr bwMode="auto">
          <a:xfrm>
            <a:off x="2339752" y="1614990"/>
            <a:ext cx="6552728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1200" b="1" dirty="0">
                <a:solidFill>
                  <a:srgbClr val="00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 </a:t>
            </a:r>
            <a:r>
              <a:rPr lang="ru-RU" altLang="ru-RU" sz="12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●</a:t>
            </a:r>
            <a:r>
              <a:rPr lang="ru-RU" altLang="ru-RU" sz="1200" b="1" dirty="0" smtClean="0">
                <a:solidFill>
                  <a:srgbClr val="00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 </a:t>
            </a:r>
            <a:r>
              <a:rPr lang="ru-RU" altLang="ru-RU" sz="12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«Основания (код)»</a:t>
            </a:r>
            <a:r>
              <a:rPr lang="ru-RU" altLang="ru-RU" sz="1200" b="1" dirty="0" smtClean="0">
                <a:solidFill>
                  <a:srgbClr val="00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 (графа 6) и </a:t>
            </a:r>
            <a:r>
              <a:rPr lang="ru-RU" altLang="ru-RU" sz="12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«Дополнительные сведения» </a:t>
            </a:r>
            <a:r>
              <a:rPr lang="ru-RU" altLang="ru-RU" sz="1200" b="1" dirty="0" smtClean="0">
                <a:solidFill>
                  <a:srgbClr val="00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(графа </a:t>
            </a:r>
            <a:r>
              <a:rPr lang="ru-RU" altLang="ru-RU" sz="1200" b="1" dirty="0">
                <a:solidFill>
                  <a:srgbClr val="00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7) указывается код в соответствии </a:t>
            </a:r>
            <a:r>
              <a:rPr lang="ru-RU" altLang="ru-RU" sz="1200" b="1" dirty="0" smtClean="0">
                <a:solidFill>
                  <a:srgbClr val="00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Symbol" pitchFamily="18" charset="2"/>
              </a:rPr>
              <a:t>с Классификатором к Порядку заполнения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="" xmlns:a16="http://schemas.microsoft.com/office/drawing/2014/main" id="{E26B90EB-4072-7E4A-80AE-423045245DDD}"/>
              </a:ext>
            </a:extLst>
          </p:cNvPr>
          <p:cNvSpPr>
            <a:spLocks/>
          </p:cNvSpPr>
          <p:nvPr/>
        </p:nvSpPr>
        <p:spPr bwMode="auto">
          <a:xfrm>
            <a:off x="8402632" y="0"/>
            <a:ext cx="444027" cy="40683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none" lIns="64291" tIns="64291" rIns="64291" bIns="64291" anchor="ctr">
            <a:spAutoFit/>
          </a:bodyPr>
          <a:lstStyle/>
          <a:p>
            <a:pPr algn="r" defTabSz="1928744"/>
            <a:r>
              <a:rPr lang="ru-RU" sz="18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16</a:t>
            </a:r>
            <a:r>
              <a:rPr lang="ru-RU" sz="1800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￼</a:t>
            </a:r>
            <a:endParaRPr lang="ru-RU" sz="1800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53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2" y="10505"/>
            <a:ext cx="7783692" cy="374981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xmlns="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55331" y="2166"/>
            <a:ext cx="7717069" cy="43858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Подраздел 2</a:t>
            </a:r>
            <a:r>
              <a:rPr lang="ru-RU" sz="120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. «Основание для отражения данных о периодах работы застрахованного лица в условиях, дающих право на досрочное назначение </a:t>
            </a:r>
            <a:r>
              <a:rPr lang="ru-RU" sz="12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пенсии…»</a:t>
            </a:r>
            <a:endParaRPr lang="ru-RU" sz="12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  <a:sym typeface="Verdana" pitchFamily="34" charset="0"/>
            </a:endParaRPr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10504"/>
            <a:ext cx="342104" cy="292994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10504"/>
            <a:ext cx="846904" cy="292994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13223" y="3324908"/>
            <a:ext cx="108012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Работники</a:t>
            </a:r>
          </a:p>
        </p:txBody>
      </p:sp>
      <p:sp>
        <p:nvSpPr>
          <p:cNvPr id="21" name="Нашивка 20"/>
          <p:cNvSpPr/>
          <p:nvPr/>
        </p:nvSpPr>
        <p:spPr>
          <a:xfrm>
            <a:off x="1481175" y="2751313"/>
            <a:ext cx="504056" cy="432048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2" name="Заголовок 2"/>
          <p:cNvSpPr>
            <a:spLocks noGrp="1"/>
          </p:cNvSpPr>
          <p:nvPr/>
        </p:nvSpPr>
        <p:spPr bwMode="auto">
          <a:xfrm>
            <a:off x="3372141" y="2357175"/>
            <a:ext cx="5328592" cy="13849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!!! </a:t>
            </a:r>
            <a:r>
              <a:rPr lang="ru-RU" sz="1400" b="1" dirty="0" smtClean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Подраздел 2. </a:t>
            </a:r>
            <a:r>
              <a:rPr lang="ru-RU" sz="1400" b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раздела 1 формы ЕФС-1 з</a:t>
            </a:r>
            <a:r>
              <a:rPr lang="ru-RU" sz="1400" b="1" dirty="0" smtClean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аполняется и представляется ОДНОВРЕМЕННО</a:t>
            </a:r>
          </a:p>
          <a:p>
            <a:pPr>
              <a:defRPr/>
            </a:pPr>
            <a:r>
              <a:rPr lang="ru-RU" sz="1400" b="1" dirty="0" smtClean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с </a:t>
            </a:r>
            <a:r>
              <a:rPr lang="ru-RU" sz="1400" b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подразделом </a:t>
            </a:r>
            <a:r>
              <a:rPr lang="ru-RU" sz="1400" b="1" dirty="0" smtClean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1.2. </a:t>
            </a:r>
            <a:r>
              <a:rPr lang="ru-RU" sz="1400" b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подраздела 1, содержащим сведения о застрахованных лицах, занятых на соответствующих видах работ, предусмотренных частью 1 статьи 30 и статьей 31 Федерального закона </a:t>
            </a:r>
            <a:r>
              <a:rPr lang="ru-RU" sz="1400" b="1" dirty="0" smtClean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от 28 </a:t>
            </a:r>
            <a:r>
              <a:rPr lang="ru-RU" sz="1400" b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декабря 2013 г. № 400-ФЗ</a:t>
            </a:r>
          </a:p>
        </p:txBody>
      </p:sp>
      <p:sp>
        <p:nvSpPr>
          <p:cNvPr id="42" name="Rectangle 112"/>
          <p:cNvSpPr>
            <a:spLocks/>
          </p:cNvSpPr>
          <p:nvPr/>
        </p:nvSpPr>
        <p:spPr bwMode="auto">
          <a:xfrm>
            <a:off x="179513" y="3307488"/>
            <a:ext cx="1373671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  <a:sym typeface="Arial Narrow" pitchFamily="34" charset="0"/>
              </a:rPr>
              <a:t>Работодатель</a:t>
            </a:r>
            <a:endParaRPr lang="ru-RU" sz="1200" dirty="0">
              <a:latin typeface="PT Astra Serif" panose="020A0603040505020204" pitchFamily="18" charset="-52"/>
              <a:ea typeface="PT Astra Serif" panose="020A0603040505020204" pitchFamily="18" charset="-52"/>
              <a:cs typeface="Arial" panose="020B0604020202020204" pitchFamily="34" charset="0"/>
              <a:sym typeface="Arial Narrow" pitchFamily="34" charset="0"/>
            </a:endParaRPr>
          </a:p>
        </p:txBody>
      </p:sp>
      <p:grpSp>
        <p:nvGrpSpPr>
          <p:cNvPr id="43" name="Group 113"/>
          <p:cNvGrpSpPr>
            <a:grpSpLocks/>
          </p:cNvGrpSpPr>
          <p:nvPr/>
        </p:nvGrpSpPr>
        <p:grpSpPr bwMode="auto">
          <a:xfrm>
            <a:off x="280842" y="2625685"/>
            <a:ext cx="1078821" cy="763760"/>
            <a:chOff x="0" y="0"/>
            <a:chExt cx="582841" cy="582841"/>
          </a:xfrm>
        </p:grpSpPr>
        <p:sp>
          <p:nvSpPr>
            <p:cNvPr id="44" name="Oval 114"/>
            <p:cNvSpPr>
              <a:spLocks/>
            </p:cNvSpPr>
            <p:nvPr/>
          </p:nvSpPr>
          <p:spPr bwMode="auto">
            <a:xfrm>
              <a:off x="0" y="0"/>
              <a:ext cx="582841" cy="582841"/>
            </a:xfrm>
            <a:prstGeom prst="ellipse">
              <a:avLst/>
            </a:prstGeom>
            <a:solidFill>
              <a:srgbClr val="F5EEE4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10300" dir="2700000" algn="ctr" rotWithShape="0">
                <a:srgbClr val="000000">
                  <a:alpha val="34999"/>
                </a:srgbClr>
              </a:outerShdw>
            </a:effectLst>
          </p:spPr>
          <p:txBody>
            <a:bodyPr lIns="45720" rIns="45720" anchor="ctr"/>
            <a:lstStyle/>
            <a:p>
              <a:endParaRPr lang="ru-RU" sz="1600"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</p:txBody>
        </p:sp>
        <p:pic>
          <p:nvPicPr>
            <p:cNvPr id="45" name="Picture 115" descr="industry-icon-png-18570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588" y="21103"/>
              <a:ext cx="463664" cy="463664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</p:pic>
      </p:grpSp>
      <p:pic>
        <p:nvPicPr>
          <p:cNvPr id="41" name="Рисунок 40" descr="f1.eps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969089" y="2698607"/>
            <a:ext cx="631431" cy="60888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46" name="Рисунок 45" descr="f1.eps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200545" y="2771586"/>
            <a:ext cx="576774" cy="55617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ая выноска 6"/>
          <p:cNvSpPr/>
          <p:nvPr/>
        </p:nvSpPr>
        <p:spPr>
          <a:xfrm rot="10800000">
            <a:off x="611560" y="3766941"/>
            <a:ext cx="2553525" cy="915610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11560" y="3732895"/>
            <a:ext cx="250732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Занятые на соответствующих видах работ, предусмотренных частью 1 статьи 30 и статьей 31 Федерального закона от </a:t>
            </a:r>
            <a:r>
              <a:rPr lang="ru-RU" sz="11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28.12.2013 № 400-ФЗ</a:t>
            </a:r>
            <a:endParaRPr lang="ru-RU" sz="1100" b="1" dirty="0">
              <a:solidFill>
                <a:srgbClr val="FF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16" y="440746"/>
            <a:ext cx="8768072" cy="175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141" y="3939902"/>
            <a:ext cx="5716147" cy="742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0" name="Овал 19"/>
          <p:cNvSpPr/>
          <p:nvPr/>
        </p:nvSpPr>
        <p:spPr>
          <a:xfrm>
            <a:off x="7100267" y="627534"/>
            <a:ext cx="1988021" cy="3780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Ранее раздел 5 формы ОДВ-1</a:t>
            </a:r>
            <a:endParaRPr lang="ru-RU" sz="1600" b="1" dirty="0">
              <a:solidFill>
                <a:schemeClr val="bg2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3" name="Rectangle 6">
            <a:extLst>
              <a:ext uri="{FF2B5EF4-FFF2-40B4-BE49-F238E27FC236}">
                <a16:creationId xmlns="" xmlns:a16="http://schemas.microsoft.com/office/drawing/2014/main" id="{E26B90EB-4072-7E4A-80AE-423045245DDD}"/>
              </a:ext>
            </a:extLst>
          </p:cNvPr>
          <p:cNvSpPr>
            <a:spLocks/>
          </p:cNvSpPr>
          <p:nvPr/>
        </p:nvSpPr>
        <p:spPr bwMode="auto">
          <a:xfrm>
            <a:off x="8398918" y="-5424"/>
            <a:ext cx="444027" cy="40683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none" lIns="64291" tIns="64291" rIns="64291" bIns="64291" anchor="ctr">
            <a:spAutoFit/>
          </a:bodyPr>
          <a:lstStyle/>
          <a:p>
            <a:pPr algn="r" defTabSz="1928744"/>
            <a:r>
              <a:rPr lang="ru-RU" sz="18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17</a:t>
            </a:r>
            <a:r>
              <a:rPr lang="ru-RU" sz="1800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￼</a:t>
            </a:r>
            <a:endParaRPr lang="ru-RU" sz="1800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62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3" y="10505"/>
            <a:ext cx="7747687" cy="292994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xmlns="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55331" y="-2354"/>
            <a:ext cx="7717069" cy="34624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Подраздел 1.3</a:t>
            </a:r>
            <a:r>
              <a:rPr lang="ru-RU" sz="90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. «Сведения о заработной плате и условиях осуществления деятельности работников государственных (муниципальных) учреждений</a:t>
            </a:r>
            <a:r>
              <a:rPr lang="ru-RU" sz="9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»</a:t>
            </a:r>
            <a:endParaRPr lang="ru-RU" sz="9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  <a:sym typeface="Verdana" pitchFamily="34" charset="0"/>
            </a:endParaRPr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10504"/>
            <a:ext cx="342104" cy="292994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10504"/>
            <a:ext cx="846904" cy="292994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2" name="Rectangle 112"/>
          <p:cNvSpPr>
            <a:spLocks/>
          </p:cNvSpPr>
          <p:nvPr/>
        </p:nvSpPr>
        <p:spPr bwMode="auto">
          <a:xfrm>
            <a:off x="259794" y="3100048"/>
            <a:ext cx="1764196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  <a:sym typeface="Arial Narrow" pitchFamily="34" charset="0"/>
              </a:rPr>
              <a:t>Государственные (муниципальные)  учреждения, включенные в мониторинг системы оплаты труда работников бюджетной сферы</a:t>
            </a:r>
            <a:endParaRPr lang="ru-RU" sz="1200" dirty="0">
              <a:latin typeface="PT Astra Serif" panose="020A0603040505020204" pitchFamily="18" charset="-52"/>
              <a:ea typeface="PT Astra Serif" panose="020A0603040505020204" pitchFamily="18" charset="-52"/>
              <a:cs typeface="Arial" panose="020B0604020202020204" pitchFamily="34" charset="0"/>
              <a:sym typeface="Arial Narrow" pitchFamily="34" charset="0"/>
            </a:endParaRPr>
          </a:p>
        </p:txBody>
      </p:sp>
      <p:sp>
        <p:nvSpPr>
          <p:cNvPr id="31" name="Нашивка 30"/>
          <p:cNvSpPr/>
          <p:nvPr/>
        </p:nvSpPr>
        <p:spPr>
          <a:xfrm>
            <a:off x="2805733" y="4872844"/>
            <a:ext cx="368360" cy="16652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5496" y="4634481"/>
            <a:ext cx="1475656" cy="47672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altLang="ru-RU" sz="11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  <a:sym typeface="Arial" charset="0"/>
              </a:rPr>
              <a:t> Сроки представления </a:t>
            </a:r>
            <a:endParaRPr lang="ru-RU" sz="1050" b="1" dirty="0">
              <a:solidFill>
                <a:schemeClr val="accent1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endParaRPr>
          </a:p>
        </p:txBody>
      </p:sp>
      <p:pic>
        <p:nvPicPr>
          <p:cNvPr id="41" name="Рисунок 40" descr="f1.eps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2210" y="2488968"/>
            <a:ext cx="631431" cy="60888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46" name="Рисунок 45" descr="f1.eps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98882" y="2541673"/>
            <a:ext cx="576774" cy="55617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8" name="Прямоугольник 57"/>
          <p:cNvSpPr/>
          <p:nvPr/>
        </p:nvSpPr>
        <p:spPr>
          <a:xfrm>
            <a:off x="1141892" y="4802254"/>
            <a:ext cx="20581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Ежемесячно</a:t>
            </a:r>
            <a:endParaRPr lang="ru-RU" altLang="ru-RU" sz="14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36" name="Нашивка 35"/>
          <p:cNvSpPr/>
          <p:nvPr/>
        </p:nvSpPr>
        <p:spPr>
          <a:xfrm>
            <a:off x="1835696" y="2577384"/>
            <a:ext cx="504056" cy="432048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" y="411510"/>
            <a:ext cx="9073008" cy="18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Прямоугольник 54"/>
          <p:cNvSpPr/>
          <p:nvPr/>
        </p:nvSpPr>
        <p:spPr>
          <a:xfrm>
            <a:off x="2267744" y="3097001"/>
            <a:ext cx="108012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Работники</a:t>
            </a:r>
          </a:p>
        </p:txBody>
      </p:sp>
      <p:pic>
        <p:nvPicPr>
          <p:cNvPr id="56" name="Рисунок 55" descr="f1.eps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28402" y="2502935"/>
            <a:ext cx="631431" cy="60888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7" name="Рисунок 56" descr="f1.eps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627074" y="2543680"/>
            <a:ext cx="576774" cy="55617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2" name="4-конечная звезда 61"/>
          <p:cNvSpPr/>
          <p:nvPr/>
        </p:nvSpPr>
        <p:spPr>
          <a:xfrm flipV="1">
            <a:off x="3203848" y="2557051"/>
            <a:ext cx="328031" cy="270028"/>
          </a:xfrm>
          <a:prstGeom prst="star4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92D05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64" name="Вертикальный свиток 63"/>
          <p:cNvSpPr/>
          <p:nvPr/>
        </p:nvSpPr>
        <p:spPr>
          <a:xfrm rot="10800000">
            <a:off x="3210025" y="2488968"/>
            <a:ext cx="5933973" cy="2621063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718344" y="2562165"/>
            <a:ext cx="4966708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300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Сведения </a:t>
            </a:r>
            <a:r>
              <a:rPr lang="ru-RU" sz="13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о размере выплат, входящих в состав заработной платы (в том числе в натуральной форме) лиц, работающих по трудовым договорам в указанных учреждениях, включая размеры тарифной ставки, оклада (должностного оклада), доплат и надбавок компенсационного характера, в </a:t>
            </a:r>
            <a:r>
              <a:rPr lang="ru-RU" sz="1300" dirty="0" err="1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т.ч</a:t>
            </a:r>
            <a:r>
              <a:rPr lang="ru-RU" sz="13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. за работу в условиях, отклоняющихся от нормальных, доплат и надбавок стимулирующего характера, премий и иных поощрительных выплат, сведения об условиях осуществления трудовой деятельности, являющихся основанием для определения размеров выплат работникам, а также о размерах выплат социального </a:t>
            </a:r>
            <a:r>
              <a:rPr lang="ru-RU" sz="1300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характера.</a:t>
            </a:r>
            <a:endParaRPr lang="ru-RU" sz="1300" dirty="0">
              <a:solidFill>
                <a:prstClr val="black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131840" y="4779720"/>
            <a:ext cx="5400600" cy="289441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defTabSz="914400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kern="0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не </a:t>
            </a:r>
            <a:r>
              <a:rPr lang="ru-RU" sz="1100" b="1" kern="0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позднее 25-го числа каждого месяца, следующего за </a:t>
            </a:r>
            <a:r>
              <a:rPr lang="ru-RU" sz="1100" b="1" kern="0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истекшим</a:t>
            </a:r>
            <a:endParaRPr lang="ru-RU" sz="1100" b="1" kern="0" dirty="0">
              <a:solidFill>
                <a:srgbClr val="FF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092280" y="357504"/>
            <a:ext cx="1988021" cy="3780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Ранее форма СИоЗП</a:t>
            </a:r>
            <a:endParaRPr lang="ru-RU" sz="1600" b="1" dirty="0">
              <a:solidFill>
                <a:schemeClr val="bg2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3" name="Rectangle 6">
            <a:extLst>
              <a:ext uri="{FF2B5EF4-FFF2-40B4-BE49-F238E27FC236}">
                <a16:creationId xmlns="" xmlns:a16="http://schemas.microsoft.com/office/drawing/2014/main" id="{E26B90EB-4072-7E4A-80AE-423045245DDD}"/>
              </a:ext>
            </a:extLst>
          </p:cNvPr>
          <p:cNvSpPr>
            <a:spLocks/>
          </p:cNvSpPr>
          <p:nvPr/>
        </p:nvSpPr>
        <p:spPr bwMode="auto">
          <a:xfrm>
            <a:off x="8404199" y="-5970"/>
            <a:ext cx="444027" cy="40683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none" lIns="64291" tIns="64291" rIns="64291" bIns="64291" anchor="ctr">
            <a:spAutoFit/>
          </a:bodyPr>
          <a:lstStyle/>
          <a:p>
            <a:pPr algn="r" defTabSz="1928744"/>
            <a:r>
              <a:rPr lang="ru-RU" sz="18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18</a:t>
            </a:r>
            <a:r>
              <a:rPr lang="ru-RU" sz="1800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￼</a:t>
            </a:r>
            <a:endParaRPr lang="ru-RU" sz="1800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46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3" y="10505"/>
            <a:ext cx="7747687" cy="292994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xmlns="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97441" y="-46899"/>
            <a:ext cx="7717069" cy="407802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Подраздел 1.3</a:t>
            </a:r>
            <a:r>
              <a:rPr lang="ru-RU" sz="110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. «Сведения о заработной плате и условиях осуществления деятельности работников государственных (муниципальных) учреждений</a:t>
            </a:r>
            <a:r>
              <a:rPr lang="ru-RU" sz="11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»</a:t>
            </a:r>
            <a:endParaRPr lang="ru-RU" sz="11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  <a:sym typeface="Verdana" pitchFamily="34" charset="0"/>
            </a:endParaRPr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10504"/>
            <a:ext cx="342104" cy="292994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10504"/>
            <a:ext cx="846904" cy="292994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4" name="Rectangle 112"/>
          <p:cNvSpPr>
            <a:spLocks/>
          </p:cNvSpPr>
          <p:nvPr/>
        </p:nvSpPr>
        <p:spPr bwMode="auto">
          <a:xfrm>
            <a:off x="14206" y="2770521"/>
            <a:ext cx="4341770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  <a:sym typeface="Arial Narrow" pitchFamily="34" charset="0"/>
              </a:rPr>
              <a:t>!!!</a:t>
            </a:r>
            <a:r>
              <a:rPr lang="ru-RU" sz="12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  <a:sym typeface="Arial Narrow" pitchFamily="34" charset="0"/>
              </a:rPr>
              <a:t> Значение указывается в соответствии с Классификатором</a:t>
            </a:r>
            <a:r>
              <a:rPr lang="en-US" sz="12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  <a:sym typeface="Arial Narrow" pitchFamily="34" charset="0"/>
              </a:rPr>
              <a:t> </a:t>
            </a:r>
            <a:r>
              <a:rPr lang="ru-RU" sz="12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  <a:sym typeface="Arial Narrow" pitchFamily="34" charset="0"/>
              </a:rPr>
              <a:t>к Порядку заполнения</a:t>
            </a:r>
            <a:endParaRPr lang="ru-RU" sz="1200" dirty="0">
              <a:latin typeface="PT Astra Serif" panose="020A0603040505020204" pitchFamily="18" charset="-52"/>
              <a:ea typeface="PT Astra Serif" panose="020A0603040505020204" pitchFamily="18" charset="-52"/>
              <a:cs typeface="Arial" panose="020B0604020202020204" pitchFamily="34" charset="0"/>
              <a:sym typeface="Arial Narrow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260"/>
            <a:ext cx="9108504" cy="226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112"/>
          <p:cNvSpPr>
            <a:spLocks/>
          </p:cNvSpPr>
          <p:nvPr/>
        </p:nvSpPr>
        <p:spPr bwMode="auto">
          <a:xfrm>
            <a:off x="4499993" y="2775911"/>
            <a:ext cx="432047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  <a:sym typeface="Arial Narrow" pitchFamily="34" charset="0"/>
              </a:rPr>
              <a:t>!!!</a:t>
            </a:r>
            <a:r>
              <a:rPr lang="ru-RU" sz="1200" dirty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  <a:sym typeface="Arial Narrow" pitchFamily="34" charset="0"/>
              </a:rPr>
              <a:t> Значение указывается в соответствии с </a:t>
            </a:r>
            <a:r>
              <a:rPr lang="ru-RU" sz="12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  <a:sym typeface="Arial Narrow" pitchFamily="34" charset="0"/>
              </a:rPr>
              <a:t>Порядком заполнения</a:t>
            </a:r>
            <a:endParaRPr lang="ru-RU" sz="1200" dirty="0">
              <a:latin typeface="PT Astra Serif" panose="020A0603040505020204" pitchFamily="18" charset="-52"/>
              <a:ea typeface="PT Astra Serif" panose="020A0603040505020204" pitchFamily="18" charset="-52"/>
              <a:cs typeface="Arial" panose="020B0604020202020204" pitchFamily="34" charset="0"/>
              <a:sym typeface="Arial Narrow" pitchFamily="34" charset="0"/>
            </a:endParaRPr>
          </a:p>
        </p:txBody>
      </p:sp>
      <p:sp>
        <p:nvSpPr>
          <p:cNvPr id="38" name="Объект 2"/>
          <p:cNvSpPr>
            <a:spLocks/>
          </p:cNvSpPr>
          <p:nvPr/>
        </p:nvSpPr>
        <p:spPr bwMode="auto">
          <a:xfrm>
            <a:off x="2766758" y="3243767"/>
            <a:ext cx="5549659" cy="93871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Графа 5 </a:t>
            </a:r>
            <a:r>
              <a:rPr lang="ru-RU" sz="11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– если должность </a:t>
            </a: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(профессия</a:t>
            </a:r>
            <a:r>
              <a:rPr lang="ru-RU" sz="11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) не </a:t>
            </a: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включена в профессиональные квалификационные группы, </a:t>
            </a:r>
            <a:r>
              <a:rPr lang="ru-RU" sz="1100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в графах 12 и 13 </a:t>
            </a: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указывается </a:t>
            </a:r>
            <a:r>
              <a:rPr lang="ru-RU" sz="11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«0». </a:t>
            </a:r>
            <a:endParaRPr lang="ru-RU" sz="1100" dirty="0">
              <a:latin typeface="PT Astra Serif" panose="020A0603040505020204" pitchFamily="18" charset="-52"/>
              <a:ea typeface="PT Astra Serif" panose="020A0603040505020204" pitchFamily="18" charset="-52"/>
              <a:cs typeface="Arial" panose="020B0604020202020204" pitchFamily="34" charset="0"/>
            </a:endParaRPr>
          </a:p>
          <a:p>
            <a:pPr algn="just"/>
            <a:r>
              <a:rPr lang="ru-RU" sz="1100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Графа 5 </a:t>
            </a:r>
            <a:r>
              <a:rPr lang="ru-RU" sz="11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– </a:t>
            </a: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если должность (профессия</a:t>
            </a:r>
            <a:r>
              <a:rPr lang="ru-RU" sz="11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) </a:t>
            </a: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включена в профессиональную квалификационную группу, но для нее не определен квалификационный уровень, </a:t>
            </a:r>
            <a:r>
              <a:rPr lang="ru-RU" sz="1100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в графе 13 </a:t>
            </a: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указывается </a:t>
            </a:r>
            <a:r>
              <a:rPr lang="ru-RU" sz="11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«0»</a:t>
            </a:r>
            <a:endParaRPr lang="ru-RU" sz="1100" dirty="0">
              <a:latin typeface="PT Astra Serif" panose="020A0603040505020204" pitchFamily="18" charset="-52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39" name="4-конечная звезда 38"/>
          <p:cNvSpPr/>
          <p:nvPr/>
        </p:nvSpPr>
        <p:spPr>
          <a:xfrm flipV="1">
            <a:off x="2438727" y="3337821"/>
            <a:ext cx="328031" cy="270028"/>
          </a:xfrm>
          <a:prstGeom prst="star4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6" y="4204378"/>
            <a:ext cx="753130" cy="81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66" y="3250850"/>
            <a:ext cx="1462960" cy="83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6" y="3236750"/>
            <a:ext cx="753130" cy="85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Объект 2"/>
          <p:cNvSpPr>
            <a:spLocks/>
          </p:cNvSpPr>
          <p:nvPr/>
        </p:nvSpPr>
        <p:spPr bwMode="auto">
          <a:xfrm>
            <a:off x="1160026" y="4137925"/>
            <a:ext cx="4852134" cy="93871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Графа 16 </a:t>
            </a:r>
            <a:r>
              <a:rPr lang="ru-RU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- при полной занятости </a:t>
            </a:r>
            <a:r>
              <a:rPr lang="ru-RU" sz="11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указывается значение </a:t>
            </a:r>
            <a:r>
              <a:rPr lang="ru-RU" sz="1100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1,000</a:t>
            </a:r>
            <a:r>
              <a:rPr lang="ru-RU" sz="11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 (максимально допустимое значение). </a:t>
            </a:r>
            <a:r>
              <a:rPr lang="ru-RU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При </a:t>
            </a:r>
            <a:r>
              <a:rPr lang="ru-RU" sz="11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работе на условиях неполного рабочего времени (неполной занятости) указывается соответствующая доля занятости (доля ставки) с тремя знаками после запятой: </a:t>
            </a:r>
            <a:r>
              <a:rPr lang="ru-RU" sz="1100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0,750; 0,500; 0,250; 0,125 </a:t>
            </a:r>
            <a:r>
              <a:rPr lang="ru-RU" sz="11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и тому подобное. </a:t>
            </a:r>
          </a:p>
        </p:txBody>
      </p:sp>
      <p:sp>
        <p:nvSpPr>
          <p:cNvPr id="45" name="4-конечная звезда 44"/>
          <p:cNvSpPr/>
          <p:nvPr/>
        </p:nvSpPr>
        <p:spPr>
          <a:xfrm flipV="1">
            <a:off x="839289" y="4282349"/>
            <a:ext cx="328031" cy="270028"/>
          </a:xfrm>
          <a:prstGeom prst="star4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0" name="Выноска 2 49"/>
          <p:cNvSpPr/>
          <p:nvPr/>
        </p:nvSpPr>
        <p:spPr>
          <a:xfrm>
            <a:off x="6144923" y="4278587"/>
            <a:ext cx="2448272" cy="769441"/>
          </a:xfrm>
          <a:prstGeom prst="borderCallout2">
            <a:avLst>
              <a:gd name="adj1" fmla="val 31764"/>
              <a:gd name="adj2" fmla="val 100701"/>
              <a:gd name="adj3" fmla="val -14184"/>
              <a:gd name="adj4" fmla="val 115076"/>
              <a:gd name="adj5" fmla="val -240875"/>
              <a:gd name="adj6" fmla="val 109218"/>
            </a:avLst>
          </a:prstGeom>
          <a:noFill/>
          <a:ln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Графа 24 </a:t>
            </a:r>
            <a:r>
              <a:rPr lang="ru-RU" sz="11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– указывается размер выплаты (с двумя знаками после запятой</a:t>
            </a:r>
            <a:r>
              <a:rPr lang="ru-RU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). Не допускаются отрицательные значения, </a:t>
            </a:r>
            <a:endParaRPr lang="ru-RU" sz="1100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="" xmlns:a16="http://schemas.microsoft.com/office/drawing/2014/main" id="{E26B90EB-4072-7E4A-80AE-423045245DDD}"/>
              </a:ext>
            </a:extLst>
          </p:cNvPr>
          <p:cNvSpPr>
            <a:spLocks/>
          </p:cNvSpPr>
          <p:nvPr/>
        </p:nvSpPr>
        <p:spPr bwMode="auto">
          <a:xfrm>
            <a:off x="8452043" y="-8748"/>
            <a:ext cx="444027" cy="40683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none" lIns="64291" tIns="64291" rIns="64291" bIns="64291" anchor="ctr">
            <a:spAutoFit/>
          </a:bodyPr>
          <a:lstStyle/>
          <a:p>
            <a:pPr algn="r" defTabSz="1928744"/>
            <a:r>
              <a:rPr lang="ru-RU" sz="18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19</a:t>
            </a:r>
            <a:r>
              <a:rPr lang="ru-RU" sz="1800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￼</a:t>
            </a:r>
            <a:endParaRPr lang="ru-RU" sz="1800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41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51717"/>
            <a:ext cx="9073781" cy="4768525"/>
            <a:chOff x="0" y="51717"/>
            <a:chExt cx="9073781" cy="4768525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41DA676A-2941-4544-8CD6-2A7960727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13" y="87474"/>
              <a:ext cx="7459655" cy="292994"/>
            </a:xfrm>
            <a:prstGeom prst="rect">
              <a:avLst/>
            </a:prstGeom>
            <a:solidFill>
              <a:schemeClr val="accent1"/>
            </a:solidFill>
            <a:ln w="12700" cap="flat" cmpd="sng">
              <a:noFill/>
              <a:prstDash val="solid"/>
              <a:miter lim="400000"/>
              <a:headEnd type="none" w="med" len="med"/>
              <a:tailEnd type="triangle" w="med" len="med"/>
            </a:ln>
            <a:effectLst/>
          </p:spPr>
          <p:txBody>
            <a:bodyPr lIns="34289" tIns="34289" rIns="34289" bIns="34289" anchor="ctr"/>
            <a:lstStyle/>
            <a:p>
              <a:endPara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</p:txBody>
        </p:sp>
        <p:sp>
          <p:nvSpPr>
            <p:cNvPr id="4" name="Rectangle 4">
              <a:extLst>
                <a:ext uri="{FF2B5EF4-FFF2-40B4-BE49-F238E27FC236}">
                  <a16:creationId xmlns="" xmlns:a16="http://schemas.microsoft.com/office/drawing/2014/main" id="{DE642208-2581-4A45-A287-C58DF7F57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630" y="51717"/>
              <a:ext cx="7393738" cy="346247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triangle" w="med" len="med"/>
            </a:ln>
            <a:effectLst/>
          </p:spPr>
          <p:txBody>
            <a:bodyPr wrap="square" lIns="34289" tIns="34289" rIns="34289" bIns="34289">
              <a:spAutoFit/>
            </a:bodyPr>
            <a:lstStyle/>
            <a:p>
              <a:pPr algn="ctr"/>
              <a:r>
                <a:rPr lang="ru-RU" sz="1800" b="1" dirty="0">
                  <a:solidFill>
                    <a:schemeClr val="bg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Arial" pitchFamily="34" charset="0"/>
                </a:rPr>
                <a:t>Ведение единой формы </a:t>
              </a:r>
              <a:r>
                <a:rPr lang="ru-RU" sz="1800" b="1" dirty="0" smtClean="0">
                  <a:solidFill>
                    <a:schemeClr val="bg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Arial" pitchFamily="34" charset="0"/>
                </a:rPr>
                <a:t>отчетности</a:t>
              </a:r>
              <a:endParaRPr lang="ru-RU" sz="180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endParaRPr>
            </a:p>
          </p:txBody>
        </p:sp>
        <p:sp>
          <p:nvSpPr>
            <p:cNvPr id="5" name="Rectangle 2">
              <a:extLst>
                <a:ext uri="{FF2B5EF4-FFF2-40B4-BE49-F238E27FC236}">
                  <a16:creationId xmlns="" xmlns:a16="http://schemas.microsoft.com/office/drawing/2014/main" id="{4753B994-723F-304D-BB09-578D042BA6B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0" y="87474"/>
              <a:ext cx="342104" cy="292994"/>
            </a:xfrm>
            <a:prstGeom prst="rect">
              <a:avLst/>
            </a:prstGeom>
            <a:solidFill>
              <a:schemeClr val="accent1"/>
            </a:solidFill>
            <a:ln w="12700" cap="flat" cmpd="sng">
              <a:noFill/>
              <a:prstDash val="solid"/>
              <a:miter lim="400000"/>
              <a:headEnd type="none" w="med" len="med"/>
              <a:tailEnd type="triangle" w="med" len="med"/>
            </a:ln>
            <a:effectLst/>
          </p:spPr>
          <p:txBody>
            <a:bodyPr lIns="34289" tIns="34289" rIns="34289" bIns="34289" anchor="ctr"/>
            <a:lstStyle/>
            <a:p>
              <a:endPara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</p:txBody>
        </p:sp>
        <p:sp>
          <p:nvSpPr>
            <p:cNvPr id="6" name="Rectangle 2">
              <a:extLst>
                <a:ext uri="{FF2B5EF4-FFF2-40B4-BE49-F238E27FC236}">
                  <a16:creationId xmlns="" xmlns:a16="http://schemas.microsoft.com/office/drawing/2014/main" id="{18F6E69A-EC81-AD41-856C-7A300BBE52D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973568" y="87474"/>
              <a:ext cx="846904" cy="292994"/>
            </a:xfrm>
            <a:custGeom>
              <a:avLst/>
              <a:gdLst>
                <a:gd name="connsiteX0" fmla="*/ 0 w 846904"/>
                <a:gd name="connsiteY0" fmla="*/ 0 h 390658"/>
                <a:gd name="connsiteX1" fmla="*/ 846904 w 846904"/>
                <a:gd name="connsiteY1" fmla="*/ 0 h 390658"/>
                <a:gd name="connsiteX2" fmla="*/ 846904 w 846904"/>
                <a:gd name="connsiteY2" fmla="*/ 390658 h 390658"/>
                <a:gd name="connsiteX3" fmla="*/ 0 w 846904"/>
                <a:gd name="connsiteY3" fmla="*/ 390658 h 390658"/>
                <a:gd name="connsiteX4" fmla="*/ 0 w 846904"/>
                <a:gd name="connsiteY4" fmla="*/ 0 h 390658"/>
                <a:gd name="connsiteX0" fmla="*/ 182880 w 846904"/>
                <a:gd name="connsiteY0" fmla="*/ 9144 h 390658"/>
                <a:gd name="connsiteX1" fmla="*/ 846904 w 846904"/>
                <a:gd name="connsiteY1" fmla="*/ 0 h 390658"/>
                <a:gd name="connsiteX2" fmla="*/ 846904 w 846904"/>
                <a:gd name="connsiteY2" fmla="*/ 390658 h 390658"/>
                <a:gd name="connsiteX3" fmla="*/ 0 w 846904"/>
                <a:gd name="connsiteY3" fmla="*/ 390658 h 390658"/>
                <a:gd name="connsiteX4" fmla="*/ 182880 w 846904"/>
                <a:gd name="connsiteY4" fmla="*/ 9144 h 39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6904" h="390658">
                  <a:moveTo>
                    <a:pt x="182880" y="9144"/>
                  </a:moveTo>
                  <a:lnTo>
                    <a:pt x="846904" y="0"/>
                  </a:lnTo>
                  <a:lnTo>
                    <a:pt x="846904" y="390658"/>
                  </a:lnTo>
                  <a:lnTo>
                    <a:pt x="0" y="390658"/>
                  </a:lnTo>
                  <a:lnTo>
                    <a:pt x="182880" y="914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 cmpd="sng">
              <a:noFill/>
              <a:prstDash val="solid"/>
              <a:miter lim="400000"/>
              <a:headEnd type="none" w="med" len="med"/>
              <a:tailEnd type="triangle" w="med" len="med"/>
            </a:ln>
            <a:effectLst/>
          </p:spPr>
          <p:txBody>
            <a:bodyPr lIns="34289" tIns="34289" rIns="34289" bIns="34289" anchor="ctr"/>
            <a:lstStyle/>
            <a:p>
              <a:endPara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107504" y="771550"/>
              <a:ext cx="8966277" cy="4048692"/>
              <a:chOff x="29712" y="712317"/>
              <a:chExt cx="8966277" cy="4048692"/>
            </a:xfrm>
          </p:grpSpPr>
          <p:graphicFrame>
            <p:nvGraphicFramePr>
              <p:cNvPr id="8" name="Диаграмма 7"/>
              <p:cNvGraphicFramePr/>
              <p:nvPr>
                <p:extLst>
                  <p:ext uri="{D42A27DB-BD31-4B8C-83A1-F6EECF244321}">
                    <p14:modId xmlns:p14="http://schemas.microsoft.com/office/powerpoint/2010/main" val="2285738780"/>
                  </p:ext>
                </p:extLst>
              </p:nvPr>
            </p:nvGraphicFramePr>
            <p:xfrm>
              <a:off x="3418626" y="1574648"/>
              <a:ext cx="2291443" cy="223224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9" name="Прямоугольник 8"/>
              <p:cNvSpPr/>
              <p:nvPr/>
            </p:nvSpPr>
            <p:spPr>
              <a:xfrm>
                <a:off x="3592239" y="2278582"/>
                <a:ext cx="194421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800" b="1" dirty="0" smtClean="0">
                    <a:solidFill>
                      <a:srgbClr val="002060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Arial" pitchFamily="34" charset="0"/>
                  </a:rPr>
                  <a:t>Единая ежемесячная форма</a:t>
                </a:r>
                <a:endParaRPr lang="ru-RU" dirty="0"/>
              </a:p>
            </p:txBody>
          </p:sp>
          <p:sp>
            <p:nvSpPr>
              <p:cNvPr id="10" name="Скругленный прямоугольник 9"/>
              <p:cNvSpPr/>
              <p:nvPr/>
            </p:nvSpPr>
            <p:spPr>
              <a:xfrm>
                <a:off x="5742112" y="755640"/>
                <a:ext cx="3204356" cy="109310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50800">
                <a:gradFill flip="none" rotWithShape="1">
                  <a:gsLst>
                    <a:gs pos="0">
                      <a:srgbClr val="F29204"/>
                    </a:gs>
                    <a:gs pos="16000">
                      <a:schemeClr val="accent3">
                        <a:lumMod val="60000"/>
                        <a:lumOff val="40000"/>
                      </a:schemeClr>
                    </a:gs>
                    <a:gs pos="100000">
                      <a:schemeClr val="bg2">
                        <a:lumMod val="7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5724128" y="2182941"/>
                <a:ext cx="3204356" cy="1089788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50800">
                <a:gradFill flip="none" rotWithShape="1">
                  <a:gsLst>
                    <a:gs pos="0">
                      <a:srgbClr val="7030A0"/>
                    </a:gs>
                    <a:gs pos="16000">
                      <a:schemeClr val="accent3">
                        <a:lumMod val="60000"/>
                        <a:lumOff val="40000"/>
                      </a:schemeClr>
                    </a:gs>
                    <a:gs pos="100000">
                      <a:schemeClr val="bg2">
                        <a:lumMod val="7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5726843" y="3634715"/>
                <a:ext cx="3204356" cy="108978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50800">
                <a:gradFill flip="none" rotWithShape="1">
                  <a:gsLst>
                    <a:gs pos="0">
                      <a:srgbClr val="CC0000"/>
                    </a:gs>
                    <a:gs pos="16000">
                      <a:schemeClr val="accent3">
                        <a:lumMod val="60000"/>
                        <a:lumOff val="40000"/>
                      </a:schemeClr>
                    </a:gs>
                    <a:gs pos="100000">
                      <a:schemeClr val="bg2">
                        <a:lumMod val="7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126957" y="758955"/>
                <a:ext cx="3204356" cy="108978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50800">
                <a:gradFill flip="none" rotWithShape="1">
                  <a:gsLst>
                    <a:gs pos="0">
                      <a:srgbClr val="045C4B"/>
                    </a:gs>
                    <a:gs pos="16000">
                      <a:schemeClr val="accent3">
                        <a:lumMod val="60000"/>
                        <a:lumOff val="40000"/>
                      </a:schemeClr>
                    </a:gs>
                    <a:gs pos="100000">
                      <a:schemeClr val="bg2">
                        <a:lumMod val="75000"/>
                      </a:schemeClr>
                    </a:gs>
                  </a:gsLst>
                  <a:lin ang="108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4" name="Группа 13"/>
              <p:cNvGrpSpPr/>
              <p:nvPr/>
            </p:nvGrpSpPr>
            <p:grpSpPr>
              <a:xfrm>
                <a:off x="3415405" y="1326213"/>
                <a:ext cx="2277186" cy="597465"/>
                <a:chOff x="3415405" y="1326213"/>
                <a:chExt cx="2277186" cy="597465"/>
              </a:xfrm>
            </p:grpSpPr>
            <p:cxnSp>
              <p:nvCxnSpPr>
                <p:cNvPr id="29" name="Прямая со стрелкой 28"/>
                <p:cNvCxnSpPr/>
                <p:nvPr/>
              </p:nvCxnSpPr>
              <p:spPr>
                <a:xfrm>
                  <a:off x="3415405" y="1344049"/>
                  <a:ext cx="739135" cy="579629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Прямая со стрелкой 29"/>
                <p:cNvCxnSpPr/>
                <p:nvPr/>
              </p:nvCxnSpPr>
              <p:spPr>
                <a:xfrm flipH="1">
                  <a:off x="4953456" y="1326213"/>
                  <a:ext cx="739135" cy="579629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Группа 14"/>
              <p:cNvGrpSpPr/>
              <p:nvPr/>
            </p:nvGrpSpPr>
            <p:grpSpPr>
              <a:xfrm flipV="1">
                <a:off x="3419355" y="3609547"/>
                <a:ext cx="2277186" cy="597465"/>
                <a:chOff x="3415405" y="1326213"/>
                <a:chExt cx="2277186" cy="597465"/>
              </a:xfrm>
            </p:grpSpPr>
            <p:cxnSp>
              <p:nvCxnSpPr>
                <p:cNvPr id="27" name="Прямая со стрелкой 26"/>
                <p:cNvCxnSpPr/>
                <p:nvPr/>
              </p:nvCxnSpPr>
              <p:spPr>
                <a:xfrm>
                  <a:off x="3415405" y="1344049"/>
                  <a:ext cx="739135" cy="579629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 стрелкой 27"/>
                <p:cNvCxnSpPr/>
                <p:nvPr/>
              </p:nvCxnSpPr>
              <p:spPr>
                <a:xfrm flipH="1">
                  <a:off x="4953456" y="1326213"/>
                  <a:ext cx="739135" cy="579629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" name="Прямая со стрелкой 15"/>
              <p:cNvCxnSpPr/>
              <p:nvPr/>
            </p:nvCxnSpPr>
            <p:spPr>
              <a:xfrm flipH="1">
                <a:off x="5476567" y="2759019"/>
                <a:ext cx="216024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 стрелкой 16"/>
              <p:cNvCxnSpPr/>
              <p:nvPr/>
            </p:nvCxnSpPr>
            <p:spPr>
              <a:xfrm flipH="1">
                <a:off x="3408263" y="2759019"/>
                <a:ext cx="227633" cy="1991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Прямоугольник 17"/>
              <p:cNvSpPr/>
              <p:nvPr/>
            </p:nvSpPr>
            <p:spPr>
              <a:xfrm>
                <a:off x="5809618" y="840527"/>
                <a:ext cx="3186371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b="1" dirty="0">
                    <a:solidFill>
                      <a:srgbClr val="002060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Arial" pitchFamily="34" charset="0"/>
                  </a:rPr>
                  <a:t>Сведения о </a:t>
                </a:r>
                <a:r>
                  <a:rPr lang="ru-RU" sz="1600" b="1" dirty="0" smtClean="0">
                    <a:solidFill>
                      <a:srgbClr val="002060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Arial" pitchFamily="34" charset="0"/>
                  </a:rPr>
                  <a:t>стаже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ru-RU" sz="1200" b="1" dirty="0" smtClean="0">
                    <a:solidFill>
                      <a:srgbClr val="002060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Arial" pitchFamily="34" charset="0"/>
                  </a:rPr>
                  <a:t>ежегодно </a:t>
                </a:r>
              </a:p>
              <a:p>
                <a:pPr algn="ctr"/>
                <a:r>
                  <a:rPr lang="ru-RU" sz="1200" b="1" dirty="0" smtClean="0">
                    <a:solidFill>
                      <a:srgbClr val="FF0000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Arial" pitchFamily="34" charset="0"/>
                  </a:rPr>
                  <a:t>по </a:t>
                </a:r>
                <a:r>
                  <a:rPr lang="ru-RU" sz="1200" b="1" dirty="0">
                    <a:solidFill>
                      <a:srgbClr val="FF0000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Arial" pitchFamily="34" charset="0"/>
                  </a:rPr>
                  <a:t>окончании календарного </a:t>
                </a:r>
                <a:r>
                  <a:rPr lang="ru-RU" sz="1200" b="1" dirty="0" smtClean="0">
                    <a:solidFill>
                      <a:srgbClr val="FF0000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Arial" pitchFamily="34" charset="0"/>
                  </a:rPr>
                  <a:t>года </a:t>
                </a:r>
              </a:p>
              <a:p>
                <a:pPr algn="ctr"/>
                <a:r>
                  <a:rPr lang="ru-RU" sz="1200" b="1" dirty="0" smtClean="0">
                    <a:solidFill>
                      <a:srgbClr val="FF0000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Arial" pitchFamily="34" charset="0"/>
                  </a:rPr>
                  <a:t>до </a:t>
                </a:r>
                <a:r>
                  <a:rPr lang="ru-RU" sz="1200" b="1" dirty="0">
                    <a:solidFill>
                      <a:srgbClr val="FF0000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Arial" pitchFamily="34" charset="0"/>
                  </a:rPr>
                  <a:t>25 января </a:t>
                </a: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5797382" y="2206954"/>
                <a:ext cx="3078360" cy="8463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ru-RU" sz="1600" b="1" dirty="0">
                    <a:solidFill>
                      <a:srgbClr val="002060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Arial" pitchFamily="34" charset="0"/>
                  </a:rPr>
                  <a:t>Сведения о </a:t>
                </a:r>
                <a:r>
                  <a:rPr lang="ru-RU" sz="1600" b="1" dirty="0" smtClean="0">
                    <a:solidFill>
                      <a:srgbClr val="002060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Arial" pitchFamily="34" charset="0"/>
                  </a:rPr>
                  <a:t>заработной плате работников бюджетной сферы</a:t>
                </a:r>
              </a:p>
              <a:p>
                <a:pPr algn="ctr"/>
                <a:r>
                  <a:rPr lang="ru-RU" sz="1200" b="1" dirty="0" smtClean="0">
                    <a:solidFill>
                      <a:srgbClr val="FF0000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Arial" pitchFamily="34" charset="0"/>
                  </a:rPr>
                  <a:t>ежемесячно  до </a:t>
                </a:r>
                <a:r>
                  <a:rPr lang="ru-RU" sz="1200" b="1" dirty="0">
                    <a:solidFill>
                      <a:srgbClr val="FF0000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Arial" pitchFamily="34" charset="0"/>
                  </a:rPr>
                  <a:t>25 января </a:t>
                </a: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5720432" y="3712122"/>
                <a:ext cx="3186371" cy="10310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ru-RU" sz="1600" b="1" dirty="0">
                    <a:solidFill>
                      <a:srgbClr val="002060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Arial" pitchFamily="34" charset="0"/>
                  </a:rPr>
                  <a:t>Сведения о </a:t>
                </a:r>
                <a:r>
                  <a:rPr lang="ru-RU" sz="1600" b="1" dirty="0" smtClean="0">
                    <a:solidFill>
                      <a:srgbClr val="002060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Arial" pitchFamily="34" charset="0"/>
                  </a:rPr>
                  <a:t>дополнительных страховых взносах</a:t>
                </a:r>
              </a:p>
              <a:p>
                <a:pPr algn="ctr"/>
                <a:r>
                  <a:rPr lang="ru-RU" sz="1200" b="1" dirty="0" smtClean="0">
                    <a:solidFill>
                      <a:srgbClr val="FF0000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Arial" pitchFamily="34" charset="0"/>
                  </a:rPr>
                  <a:t>ежеквартально до </a:t>
                </a:r>
                <a:r>
                  <a:rPr lang="ru-RU" sz="1200" b="1" dirty="0">
                    <a:solidFill>
                      <a:srgbClr val="FF0000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Arial" pitchFamily="34" charset="0"/>
                  </a:rPr>
                  <a:t>25 </a:t>
                </a:r>
                <a:r>
                  <a:rPr lang="ru-RU" sz="1200" b="1" dirty="0" smtClean="0">
                    <a:solidFill>
                      <a:srgbClr val="FF0000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Arial" pitchFamily="34" charset="0"/>
                  </a:rPr>
                  <a:t>числа месяца, следующего за отчетным периодом </a:t>
                </a:r>
                <a:endParaRPr lang="ru-RU" sz="1200" b="1" dirty="0">
                  <a:solidFill>
                    <a:srgbClr val="FF0000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Arial" pitchFamily="34" charset="0"/>
                </a:endParaRPr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62974" y="712317"/>
                <a:ext cx="3361896" cy="12157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400"/>
                  </a:spcAft>
                </a:pPr>
                <a:r>
                  <a:rPr lang="ru-RU" sz="1600" b="1" dirty="0">
                    <a:solidFill>
                      <a:srgbClr val="002060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Arial" pitchFamily="34" charset="0"/>
                  </a:rPr>
                  <a:t>Сведения о </a:t>
                </a:r>
                <a:r>
                  <a:rPr lang="ru-RU" sz="1600" b="1" dirty="0" smtClean="0">
                    <a:solidFill>
                      <a:srgbClr val="002060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Arial" pitchFamily="34" charset="0"/>
                  </a:rPr>
                  <a:t>трудовой деятельности</a:t>
                </a:r>
              </a:p>
              <a:p>
                <a:pPr algn="ctr"/>
                <a:r>
                  <a:rPr lang="ru-RU" sz="1200" b="1" dirty="0" smtClean="0">
                    <a:solidFill>
                      <a:srgbClr val="FF0000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Arial" pitchFamily="34" charset="0"/>
                  </a:rPr>
                  <a:t>не позднее 1 рабочего дня за днем издания приказа – прием, увольнение; </a:t>
                </a:r>
              </a:p>
              <a:p>
                <a:pPr algn="ctr"/>
                <a:r>
                  <a:rPr lang="ru-RU" sz="1200" b="1" dirty="0" smtClean="0">
                    <a:solidFill>
                      <a:srgbClr val="FF0000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Arial" pitchFamily="34" charset="0"/>
                  </a:rPr>
                  <a:t>ежемесячно до 25 числа - перевод</a:t>
                </a:r>
                <a:endParaRPr lang="ru-RU" sz="1200" b="1" dirty="0">
                  <a:solidFill>
                    <a:srgbClr val="FF0000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Arial" pitchFamily="34" charset="0"/>
                </a:endParaRPr>
              </a:p>
            </p:txBody>
          </p:sp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126957" y="2182940"/>
                <a:ext cx="3204356" cy="108978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50800">
                <a:gradFill flip="none" rotWithShape="1">
                  <a:gsLst>
                    <a:gs pos="0">
                      <a:srgbClr val="0A984A"/>
                    </a:gs>
                    <a:gs pos="16000">
                      <a:schemeClr val="accent3">
                        <a:lumMod val="60000"/>
                        <a:lumOff val="40000"/>
                      </a:schemeClr>
                    </a:gs>
                    <a:gs pos="100000">
                      <a:schemeClr val="bg2">
                        <a:lumMod val="75000"/>
                      </a:schemeClr>
                    </a:gs>
                  </a:gsLst>
                  <a:lin ang="108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29712" y="2127669"/>
                <a:ext cx="336861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600" b="1" dirty="0">
                    <a:solidFill>
                      <a:srgbClr val="002060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Arial" pitchFamily="34" charset="0"/>
                  </a:rPr>
                  <a:t>Сведения о </a:t>
                </a:r>
                <a:r>
                  <a:rPr lang="ru-RU" sz="1600" b="1" dirty="0" smtClean="0">
                    <a:solidFill>
                      <a:srgbClr val="002060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Arial" pitchFamily="34" charset="0"/>
                  </a:rPr>
                  <a:t>заключении/расторжении договора ГПХ</a:t>
                </a:r>
              </a:p>
              <a:p>
                <a:pPr algn="ctr"/>
                <a:r>
                  <a:rPr lang="ru-RU" sz="1200" b="1" dirty="0" smtClean="0">
                    <a:solidFill>
                      <a:srgbClr val="FF0000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Arial" pitchFamily="34" charset="0"/>
                  </a:rPr>
                  <a:t>не позднее 1 рабочего дня за днем заключения/расторжения договора</a:t>
                </a:r>
                <a:endParaRPr lang="ru-RU" sz="1200" b="1" dirty="0">
                  <a:solidFill>
                    <a:srgbClr val="FF0000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Arial" pitchFamily="34" charset="0"/>
                </a:endParaRPr>
              </a:p>
            </p:txBody>
          </p:sp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126957" y="3634716"/>
                <a:ext cx="3204356" cy="108978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50800">
                <a:gradFill flip="none" rotWithShape="1">
                  <a:gsLst>
                    <a:gs pos="0">
                      <a:srgbClr val="AAE600"/>
                    </a:gs>
                    <a:gs pos="16000">
                      <a:schemeClr val="accent3">
                        <a:lumMod val="60000"/>
                        <a:lumOff val="40000"/>
                      </a:schemeClr>
                    </a:gs>
                    <a:gs pos="100000">
                      <a:schemeClr val="bg2">
                        <a:lumMod val="75000"/>
                      </a:schemeClr>
                    </a:gs>
                  </a:gsLst>
                  <a:lin ang="108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151353" y="3729958"/>
                <a:ext cx="3186371" cy="10310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ru-RU" sz="1600" b="1" dirty="0" smtClean="0">
                    <a:solidFill>
                      <a:srgbClr val="002060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Arial" pitchFamily="34" charset="0"/>
                  </a:rPr>
                  <a:t>Расчет по страховым взносам (4-ФСС)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ru-RU" sz="1200" b="1" dirty="0" smtClean="0">
                    <a:solidFill>
                      <a:srgbClr val="FF0000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Arial" pitchFamily="34" charset="0"/>
                  </a:rPr>
                  <a:t>ежеквартально до </a:t>
                </a:r>
                <a:r>
                  <a:rPr lang="ru-RU" sz="1200" b="1" dirty="0">
                    <a:solidFill>
                      <a:srgbClr val="FF0000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Arial" pitchFamily="34" charset="0"/>
                  </a:rPr>
                  <a:t>25 </a:t>
                </a:r>
                <a:r>
                  <a:rPr lang="ru-RU" sz="1200" b="1" dirty="0" smtClean="0">
                    <a:solidFill>
                      <a:srgbClr val="FF0000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Arial" pitchFamily="34" charset="0"/>
                  </a:rPr>
                  <a:t>числа месяца, следующего за отчетным периодом </a:t>
                </a:r>
                <a:endParaRPr lang="ru-RU" sz="1200" b="1" dirty="0">
                  <a:solidFill>
                    <a:srgbClr val="FF0000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Arial" pitchFamily="34" charset="0"/>
                </a:endParaRP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3363356" y="764597"/>
                <a:ext cx="245947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800" b="1" dirty="0" smtClean="0">
                    <a:solidFill>
                      <a:srgbClr val="002060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Arial" pitchFamily="34" charset="0"/>
                  </a:rPr>
                  <a:t>Сведения, входящие в единую форму</a:t>
                </a:r>
                <a:endParaRPr lang="ru-RU" dirty="0"/>
              </a:p>
            </p:txBody>
          </p:sp>
        </p:grpSp>
      </p:grpSp>
      <p:sp>
        <p:nvSpPr>
          <p:cNvPr id="31" name="Rectangle 6">
            <a:extLst>
              <a:ext uri="{FF2B5EF4-FFF2-40B4-BE49-F238E27FC236}">
                <a16:creationId xmlns="" xmlns:a16="http://schemas.microsoft.com/office/drawing/2014/main" id="{E26B90EB-4072-7E4A-80AE-423045245DDD}"/>
              </a:ext>
            </a:extLst>
          </p:cNvPr>
          <p:cNvSpPr>
            <a:spLocks/>
          </p:cNvSpPr>
          <p:nvPr/>
        </p:nvSpPr>
        <p:spPr bwMode="auto">
          <a:xfrm>
            <a:off x="8172400" y="58679"/>
            <a:ext cx="315786" cy="40683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none" lIns="64291" tIns="64291" rIns="64291" bIns="64291" anchor="ctr">
            <a:spAutoFit/>
          </a:bodyPr>
          <a:lstStyle/>
          <a:p>
            <a:pPr algn="r" defTabSz="1928744"/>
            <a:r>
              <a:rPr lang="ru-RU" sz="18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2</a:t>
            </a:r>
            <a:r>
              <a:rPr lang="ru-RU" sz="1800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￼</a:t>
            </a:r>
            <a:endParaRPr lang="ru-RU" sz="1800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68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3" y="10504"/>
            <a:ext cx="7747687" cy="292994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xmlns="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55332" y="10505"/>
            <a:ext cx="7717069" cy="315469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sym typeface="Verdana" pitchFamily="34" charset="0"/>
              </a:rPr>
              <a:t>Пример заполнения подраздела 1.3. формы ЕФС-1</a:t>
            </a:r>
            <a:endParaRPr lang="ru-RU" sz="16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sym typeface="Verdana" pitchFamily="34" charset="0"/>
            </a:endParaRPr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10504"/>
            <a:ext cx="342104" cy="292994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10504"/>
            <a:ext cx="846904" cy="292994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37624"/>
            <a:ext cx="9108504" cy="226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Выноска 2 11"/>
          <p:cNvSpPr/>
          <p:nvPr/>
        </p:nvSpPr>
        <p:spPr>
          <a:xfrm>
            <a:off x="35496" y="4032739"/>
            <a:ext cx="2160241" cy="926096"/>
          </a:xfrm>
          <a:prstGeom prst="borderCallout2">
            <a:avLst>
              <a:gd name="adj1" fmla="val -8584"/>
              <a:gd name="adj2" fmla="val 13126"/>
              <a:gd name="adj3" fmla="val -10857"/>
              <a:gd name="adj4" fmla="val 29351"/>
              <a:gd name="adj5" fmla="val -39654"/>
              <a:gd name="adj6" fmla="val 28720"/>
            </a:avLst>
          </a:prstGeom>
          <a:noFill/>
          <a:ln>
            <a:prstDash val="dash"/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11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блоке «Период работы в отчетном месяце» указываются даты начала и окончания периода работы в формате ДД.ММ.ГГ </a:t>
            </a:r>
          </a:p>
        </p:txBody>
      </p:sp>
      <p:sp>
        <p:nvSpPr>
          <p:cNvPr id="13" name="Выноска 2 12"/>
          <p:cNvSpPr/>
          <p:nvPr/>
        </p:nvSpPr>
        <p:spPr>
          <a:xfrm>
            <a:off x="2471279" y="4032739"/>
            <a:ext cx="2761283" cy="926096"/>
          </a:xfrm>
          <a:prstGeom prst="borderCallout2">
            <a:avLst>
              <a:gd name="adj1" fmla="val -10666"/>
              <a:gd name="adj2" fmla="val 12135"/>
              <a:gd name="adj3" fmla="val -13481"/>
              <a:gd name="adj4" fmla="val -1922"/>
              <a:gd name="adj5" fmla="val -31504"/>
              <a:gd name="adj6" fmla="val -3170"/>
            </a:avLst>
          </a:prstGeom>
          <a:noFill/>
          <a:ln>
            <a:prstDash val="dash"/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графе «Звание (степень)» через знак «;» </a:t>
            </a:r>
            <a:r>
              <a:rPr lang="ru-RU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указывается: ученая </a:t>
            </a:r>
            <a:r>
              <a:rPr lang="ru-RU" sz="11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степень работника;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ученое звание работника;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почетное звание работника,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соответствии с Классификатором</a:t>
            </a:r>
          </a:p>
        </p:txBody>
      </p:sp>
      <p:sp>
        <p:nvSpPr>
          <p:cNvPr id="14" name="Выноска 2 13"/>
          <p:cNvSpPr/>
          <p:nvPr/>
        </p:nvSpPr>
        <p:spPr>
          <a:xfrm>
            <a:off x="145132" y="411510"/>
            <a:ext cx="3634780" cy="815883"/>
          </a:xfrm>
          <a:prstGeom prst="borderCallout2">
            <a:avLst>
              <a:gd name="adj1" fmla="val 102766"/>
              <a:gd name="adj2" fmla="val 40549"/>
              <a:gd name="adj3" fmla="val 113327"/>
              <a:gd name="adj4" fmla="val 38413"/>
              <a:gd name="adj5" fmla="val 125620"/>
              <a:gd name="adj6" fmla="val 31147"/>
            </a:avLst>
          </a:prstGeom>
          <a:noFill/>
          <a:ln>
            <a:prstDash val="dash"/>
            <a:tailEnd type="triangle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11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графе «Наименование структурного подразделения; </a:t>
            </a:r>
            <a:r>
              <a:rPr lang="en-US" sz="11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OID</a:t>
            </a:r>
            <a:r>
              <a:rPr lang="ru-RU" sz="11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»</a:t>
            </a:r>
            <a:r>
              <a:rPr lang="en-US" sz="11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через знак «;» указывается полное наименование структурного подразделения и OID структурного подразделения медицинской организации в соответствии с ФРМО.</a:t>
            </a:r>
          </a:p>
        </p:txBody>
      </p:sp>
      <p:sp>
        <p:nvSpPr>
          <p:cNvPr id="15" name="Выноска 2 14"/>
          <p:cNvSpPr/>
          <p:nvPr/>
        </p:nvSpPr>
        <p:spPr>
          <a:xfrm>
            <a:off x="5508104" y="4032738"/>
            <a:ext cx="3617077" cy="926097"/>
          </a:xfrm>
          <a:prstGeom prst="borderCallout2">
            <a:avLst>
              <a:gd name="adj1" fmla="val -10293"/>
              <a:gd name="adj2" fmla="val 90765"/>
              <a:gd name="adj3" fmla="val -13598"/>
              <a:gd name="adj4" fmla="val 80428"/>
              <a:gd name="adj5" fmla="val -36542"/>
              <a:gd name="adj6" fmla="val 79450"/>
            </a:avLst>
          </a:prstGeom>
          <a:noFill/>
          <a:ln>
            <a:prstDash val="dash"/>
            <a:tailEnd type="triangle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11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блоке «Сведения о заработной плате» указывается код выплаты в соответствии с Классификатором, размер соответствующей выплаты и сумма выплат для каждой уникальной комбинации характеристик условий работы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120842" y="1491630"/>
            <a:ext cx="1004339" cy="22148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95737" y="1496926"/>
            <a:ext cx="360040" cy="2214828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53586" y="1492666"/>
            <a:ext cx="576065" cy="2214828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solidFill>
              <a:srgbClr val="FF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8701" y="1492666"/>
            <a:ext cx="704043" cy="2214828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1" name="Выноска 2 20"/>
          <p:cNvSpPr/>
          <p:nvPr/>
        </p:nvSpPr>
        <p:spPr>
          <a:xfrm>
            <a:off x="3995936" y="415826"/>
            <a:ext cx="3888432" cy="815883"/>
          </a:xfrm>
          <a:prstGeom prst="borderCallout2">
            <a:avLst>
              <a:gd name="adj1" fmla="val 106052"/>
              <a:gd name="adj2" fmla="val 2662"/>
              <a:gd name="adj3" fmla="val 116341"/>
              <a:gd name="adj4" fmla="val -7894"/>
              <a:gd name="adj5" fmla="val 127803"/>
              <a:gd name="adj6" fmla="val -27424"/>
            </a:avLst>
          </a:prstGeom>
          <a:noFill/>
          <a:ln>
            <a:prstDash val="dash"/>
            <a:tailEnd type="triangle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блоке «Специальные (отраслевые) условия занятости указывается код и соответствующее ему значение в соответствии с порядком заполнения формы ЕФС-1.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Данная графа заполняется только для медицинских работников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556821" y="1491630"/>
            <a:ext cx="514344" cy="2214828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solidFill>
              <a:srgbClr val="FF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63838"/>
            <a:ext cx="288032" cy="11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6">
            <a:extLst>
              <a:ext uri="{FF2B5EF4-FFF2-40B4-BE49-F238E27FC236}">
                <a16:creationId xmlns="" xmlns:a16="http://schemas.microsoft.com/office/drawing/2014/main" id="{E26B90EB-4072-7E4A-80AE-423045245DDD}"/>
              </a:ext>
            </a:extLst>
          </p:cNvPr>
          <p:cNvSpPr>
            <a:spLocks/>
          </p:cNvSpPr>
          <p:nvPr/>
        </p:nvSpPr>
        <p:spPr bwMode="auto">
          <a:xfrm>
            <a:off x="8393232" y="-7902"/>
            <a:ext cx="444027" cy="40683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none" lIns="64291" tIns="64291" rIns="64291" bIns="64291" anchor="ctr">
            <a:spAutoFit/>
          </a:bodyPr>
          <a:lstStyle/>
          <a:p>
            <a:pPr algn="r" defTabSz="1928744"/>
            <a:r>
              <a:rPr lang="ru-RU" sz="18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20</a:t>
            </a:r>
            <a:r>
              <a:rPr lang="ru-RU" sz="1800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￼</a:t>
            </a:r>
            <a:endParaRPr lang="ru-RU" sz="1800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6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3" y="10505"/>
            <a:ext cx="7747687" cy="292994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xmlns="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55331" y="-46899"/>
            <a:ext cx="7717069" cy="407802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/>
            <a:r>
              <a:rPr lang="ru-RU" sz="105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Подраздел 3. </a:t>
            </a:r>
            <a:r>
              <a:rPr lang="ru-RU" sz="105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«Сведения </a:t>
            </a:r>
            <a:r>
              <a:rPr lang="ru-RU" sz="105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о застрахованных лицах, за которых перечислены дополнительные страховые взносы на накопительную пенсию и уплачены взносы </a:t>
            </a:r>
            <a:r>
              <a:rPr lang="ru-RU" sz="105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работодателя»</a:t>
            </a:r>
            <a:endParaRPr lang="ru-RU" sz="105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  <a:sym typeface="Verdana" pitchFamily="34" charset="0"/>
            </a:endParaRPr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10504"/>
            <a:ext cx="342104" cy="292994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10504"/>
            <a:ext cx="846904" cy="292994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1" name="Нашивка 30"/>
          <p:cNvSpPr/>
          <p:nvPr/>
        </p:nvSpPr>
        <p:spPr>
          <a:xfrm>
            <a:off x="3543723" y="4730391"/>
            <a:ext cx="368360" cy="16652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39650" y="4289044"/>
            <a:ext cx="2715290" cy="3064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altLang="ru-RU" sz="12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  <a:sym typeface="Arial" charset="0"/>
              </a:rPr>
              <a:t> Сроки представления 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endParaRPr>
          </a:p>
        </p:txBody>
      </p:sp>
      <p:sp>
        <p:nvSpPr>
          <p:cNvPr id="64" name="Вертикальный свиток 63"/>
          <p:cNvSpPr/>
          <p:nvPr/>
        </p:nvSpPr>
        <p:spPr>
          <a:xfrm rot="10800000">
            <a:off x="3727904" y="2542969"/>
            <a:ext cx="5380601" cy="1624475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222400" y="2616171"/>
            <a:ext cx="45622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Сведения о суммах перечисленных </a:t>
            </a:r>
            <a:r>
              <a:rPr lang="ru-RU" sz="1200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  <a:sym typeface="Verdana" pitchFamily="34" charset="0"/>
              </a:rPr>
              <a:t>дополнительных страховых взносах на накопительную пенсию и уплаченных взносах работодателя, </a:t>
            </a:r>
            <a:r>
              <a:rPr lang="ru-RU" sz="1200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предусмотренные частью 4 статьи 9 Федерального </a:t>
            </a:r>
            <a:r>
              <a:rPr lang="ru-RU" sz="12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закона от 30.04.2008 №</a:t>
            </a:r>
            <a:r>
              <a:rPr lang="en-US" sz="1200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56-</a:t>
            </a:r>
            <a:r>
              <a:rPr lang="ru-RU" sz="12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ФЗ «</a:t>
            </a:r>
            <a:r>
              <a:rPr lang="ru-RU" sz="1200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О дополнительных страховых взносах на накопительную пенсию и государственной поддержке формирования пенсионных накоплений»</a:t>
            </a:r>
            <a:endParaRPr lang="ru-RU" sz="1200" dirty="0">
              <a:solidFill>
                <a:prstClr val="black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6901"/>
            <a:ext cx="893445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780463" y="3068691"/>
            <a:ext cx="1763260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Работники, подавшие заявление </a:t>
            </a: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об уплате дополнительных страховых </a:t>
            </a:r>
            <a:r>
              <a:rPr lang="ru-RU" sz="11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взносов</a:t>
            </a:r>
          </a:p>
          <a:p>
            <a:pPr algn="ctr"/>
            <a:r>
              <a:rPr lang="ru-RU" sz="11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на накопительную пенсию (ДСВ)</a:t>
            </a:r>
            <a:endParaRPr lang="ru-RU" sz="1100" dirty="0">
              <a:latin typeface="PT Astra Serif" panose="020A0603040505020204" pitchFamily="18" charset="-52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25" name="Нашивка 24"/>
          <p:cNvSpPr/>
          <p:nvPr/>
        </p:nvSpPr>
        <p:spPr>
          <a:xfrm>
            <a:off x="1481175" y="2481355"/>
            <a:ext cx="504056" cy="432048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6" name="Rectangle 112"/>
          <p:cNvSpPr>
            <a:spLocks/>
          </p:cNvSpPr>
          <p:nvPr/>
        </p:nvSpPr>
        <p:spPr bwMode="auto">
          <a:xfrm>
            <a:off x="107504" y="3068691"/>
            <a:ext cx="1625699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  <a:sym typeface="Arial Narrow" pitchFamily="34" charset="0"/>
              </a:rPr>
              <a:t>Работодатель, </a:t>
            </a:r>
            <a:r>
              <a:rPr lang="ru-RU" sz="11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  <a:sym typeface="Arial Narrow" pitchFamily="34" charset="0"/>
              </a:rPr>
              <a:t>производящий</a:t>
            </a:r>
            <a:r>
              <a:rPr lang="ru-RU" sz="11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исчисление, удержание и перечисление </a:t>
            </a:r>
            <a:r>
              <a:rPr lang="ru-RU" sz="11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ДСВ и сумм взносов работодателя</a:t>
            </a:r>
            <a:endParaRPr lang="ru-RU" sz="1100" dirty="0">
              <a:latin typeface="PT Astra Serif" panose="020A0603040505020204" pitchFamily="18" charset="-52"/>
              <a:ea typeface="PT Astra Serif" panose="020A0603040505020204" pitchFamily="18" charset="-52"/>
              <a:cs typeface="Arial" panose="020B0604020202020204" pitchFamily="34" charset="0"/>
              <a:sym typeface="Arial Narrow" pitchFamily="34" charset="0"/>
            </a:endParaRPr>
          </a:p>
        </p:txBody>
      </p:sp>
      <p:grpSp>
        <p:nvGrpSpPr>
          <p:cNvPr id="27" name="Group 113"/>
          <p:cNvGrpSpPr>
            <a:grpSpLocks/>
          </p:cNvGrpSpPr>
          <p:nvPr/>
        </p:nvGrpSpPr>
        <p:grpSpPr bwMode="auto">
          <a:xfrm>
            <a:off x="280842" y="2355727"/>
            <a:ext cx="1078821" cy="763760"/>
            <a:chOff x="0" y="0"/>
            <a:chExt cx="582841" cy="582841"/>
          </a:xfrm>
        </p:grpSpPr>
        <p:sp>
          <p:nvSpPr>
            <p:cNvPr id="28" name="Oval 114"/>
            <p:cNvSpPr>
              <a:spLocks/>
            </p:cNvSpPr>
            <p:nvPr/>
          </p:nvSpPr>
          <p:spPr bwMode="auto">
            <a:xfrm>
              <a:off x="0" y="0"/>
              <a:ext cx="582841" cy="582841"/>
            </a:xfrm>
            <a:prstGeom prst="ellipse">
              <a:avLst/>
            </a:prstGeom>
            <a:solidFill>
              <a:srgbClr val="F5EEE4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10300" dir="2700000" algn="ctr" rotWithShape="0">
                <a:srgbClr val="000000">
                  <a:alpha val="34999"/>
                </a:srgbClr>
              </a:outerShdw>
            </a:effectLst>
          </p:spPr>
          <p:txBody>
            <a:bodyPr lIns="45720" rIns="45720" anchor="ctr"/>
            <a:lstStyle/>
            <a:p>
              <a:endParaRPr lang="ru-RU" sz="1600"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</p:txBody>
        </p:sp>
        <p:pic>
          <p:nvPicPr>
            <p:cNvPr id="29" name="Picture 115" descr="industry-icon-png-18570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588" y="21103"/>
              <a:ext cx="463664" cy="463664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</p:pic>
      </p:grpSp>
      <p:pic>
        <p:nvPicPr>
          <p:cNvPr id="30" name="Рисунок 29" descr="f1.eps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123728" y="2517744"/>
            <a:ext cx="576774" cy="55617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595212" y="4571278"/>
            <a:ext cx="31847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по окончании первого квартала, полугодия, девяти месяцев и </a:t>
            </a:r>
            <a:r>
              <a:rPr lang="ru-RU" sz="11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календарного года</a:t>
            </a:r>
            <a:endParaRPr lang="ru-RU" sz="11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196876" y="4531332"/>
            <a:ext cx="4370587" cy="510778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4400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не позднее 25-го числа месяца, следующего за отчетным </a:t>
            </a:r>
            <a:r>
              <a:rPr lang="ru-RU" sz="1200" b="1" kern="0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периодом</a:t>
            </a:r>
            <a:endParaRPr lang="ru-RU" sz="1200" b="1" kern="0" dirty="0">
              <a:solidFill>
                <a:srgbClr val="FF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04" y="4712639"/>
            <a:ext cx="305232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Рисунок 36" descr="f1.eps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339752" y="2571822"/>
            <a:ext cx="520768" cy="50216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Овал 3"/>
          <p:cNvSpPr/>
          <p:nvPr/>
        </p:nvSpPr>
        <p:spPr>
          <a:xfrm>
            <a:off x="7194286" y="581697"/>
            <a:ext cx="1800200" cy="3780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Ранее форма ДСВ-3</a:t>
            </a:r>
            <a:endParaRPr lang="ru-RU" sz="1600" b="1" dirty="0">
              <a:solidFill>
                <a:schemeClr val="bg2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6" name="Выноска 2 35"/>
          <p:cNvSpPr/>
          <p:nvPr/>
        </p:nvSpPr>
        <p:spPr>
          <a:xfrm>
            <a:off x="4828967" y="659657"/>
            <a:ext cx="2263313" cy="600164"/>
          </a:xfrm>
          <a:prstGeom prst="borderCallout2">
            <a:avLst>
              <a:gd name="adj1" fmla="val 72373"/>
              <a:gd name="adj2" fmla="val 72"/>
              <a:gd name="adj3" fmla="val 78878"/>
              <a:gd name="adj4" fmla="val -28384"/>
              <a:gd name="adj5" fmla="val 110929"/>
              <a:gd name="adj6" fmla="val -47557"/>
            </a:avLst>
          </a:prstGeom>
          <a:noFill/>
          <a:ln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СНИЛС в формате 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XXX-XXX-XXX-XX </a:t>
            </a:r>
            <a:r>
              <a:rPr lang="ru-RU" sz="11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или </a:t>
            </a:r>
            <a:endParaRPr lang="ru-RU" sz="1100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endParaRPr>
          </a:p>
          <a:p>
            <a:pPr algn="ctr"/>
            <a:r>
              <a:rPr lang="en-US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XXX-XXX-XXX </a:t>
            </a:r>
            <a:r>
              <a:rPr lang="en-US" sz="11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XX. </a:t>
            </a:r>
            <a:endParaRPr lang="ru-RU" sz="1100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endParaRPr>
          </a:p>
        </p:txBody>
      </p:sp>
      <p:sp>
        <p:nvSpPr>
          <p:cNvPr id="39" name="4-конечная звезда 38"/>
          <p:cNvSpPr/>
          <p:nvPr/>
        </p:nvSpPr>
        <p:spPr>
          <a:xfrm flipV="1">
            <a:off x="3563888" y="2562365"/>
            <a:ext cx="328031" cy="270028"/>
          </a:xfrm>
          <a:prstGeom prst="star4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0" name="Rectangle 6">
            <a:extLst>
              <a:ext uri="{FF2B5EF4-FFF2-40B4-BE49-F238E27FC236}">
                <a16:creationId xmlns="" xmlns:a16="http://schemas.microsoft.com/office/drawing/2014/main" id="{E26B90EB-4072-7E4A-80AE-423045245DDD}"/>
              </a:ext>
            </a:extLst>
          </p:cNvPr>
          <p:cNvSpPr>
            <a:spLocks/>
          </p:cNvSpPr>
          <p:nvPr/>
        </p:nvSpPr>
        <p:spPr bwMode="auto">
          <a:xfrm>
            <a:off x="8369899" y="-12382"/>
            <a:ext cx="444027" cy="40683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none" lIns="64291" tIns="64291" rIns="64291" bIns="64291" anchor="ctr">
            <a:spAutoFit/>
          </a:bodyPr>
          <a:lstStyle/>
          <a:p>
            <a:pPr algn="r" defTabSz="1928744"/>
            <a:r>
              <a:rPr lang="ru-RU" sz="18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21</a:t>
            </a:r>
            <a:r>
              <a:rPr lang="ru-RU" sz="1800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￼</a:t>
            </a:r>
            <a:endParaRPr lang="ru-RU" sz="1800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54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3" y="87474"/>
            <a:ext cx="7675679" cy="292994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176665" y="107014"/>
            <a:ext cx="8185827" cy="253914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Основные виды ошибок, допускаемые страхователями при представлении отчетности по форме ЕФС-1</a:t>
            </a:r>
            <a:endParaRPr lang="ru-RU" sz="12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  <a:sym typeface="Verdana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87474"/>
            <a:ext cx="342104" cy="292994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97096" y="101362"/>
            <a:ext cx="846904" cy="292994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05205" y="770114"/>
            <a:ext cx="8128444" cy="86553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just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Графа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6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подраздела 1.1. «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Код выполняемой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функции»  ошибочно не заполнена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sym typeface="Wingdings" panose="05000000000000000000" pitchFamily="2" charset="2"/>
              </a:rPr>
              <a:t>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sym typeface="Wingdings" panose="05000000000000000000" pitchFamily="2" charset="2"/>
              </a:rPr>
              <a:t>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текст сообщения об ошибке 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««Код </a:t>
            </a: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выполняемой функции по </a:t>
            </a:r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ОКЗ» </a:t>
            </a: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обязательно </a:t>
            </a:r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должен </a:t>
            </a: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быть </a:t>
            </a:r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заполнен, </a:t>
            </a: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если вид </a:t>
            </a:r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мероприятия </a:t>
            </a: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принимает значение </a:t>
            </a:r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«ПРИЕМ», «ПЕРЕВОД», «УВОЛЬНЕНИЕ», «НАЧАЛО </a:t>
            </a: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ДОГОВОРА </a:t>
            </a:r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ГПХ», «ОКОНЧАНИЕ </a:t>
            </a: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ДОГОВОРА </a:t>
            </a:r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ГПХ», «ПРИОСТАНОВЛЕНИЕ» или «ВОЗОБНОВЛЕНИЕ»» (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графа 3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подраздела 1.1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.) 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05205" y="1781098"/>
            <a:ext cx="8128444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just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Если в графе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3 подраздела 1.1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вид мероприятия принимает значение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«УВОЛЬНЕНИЕ»,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то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должна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быть обязательно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заполнена графа 7 «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ПричиныУвольнения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…»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соответствии с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Классификатором кодов причин увольнения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05205" y="2571750"/>
            <a:ext cx="8128444" cy="79352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just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Текст ошибки в Протоколе приема </a:t>
            </a:r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«По </a:t>
            </a: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застрахованному лицу мероприятия не приняты. Ранее учтено мероприятие с таким же </a:t>
            </a:r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GUID»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- анализ данной ошибки показал, что страхователями производится в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ранее созданном файле в ручном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режиме, а необходимо исправить ошибки  в исходных данных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заново выгрузить файл с исправленными сведениями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05205" y="3579862"/>
            <a:ext cx="8128444" cy="79352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just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Некорректное заполнение реквизитов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страхователя на Титульном листе формы ЕФС-1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(например, при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заполнении  поля «ИНН»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ошибочно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проставляются нули в первых двух ячейках,  в поле «ОГРН (ОГРНИП)» наоборот,  при заполнении ОГРН юридических лиц  не проставляются нули в первых двух ячейках )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08157" y="4587974"/>
            <a:ext cx="8128444" cy="42786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just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Представление отчетности по форме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ЕФС-1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 периоды до 01.01.2023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года или по ранее действующим формам (например СЗВ-М) за периоды с 01.01.2023 года</a:t>
            </a:r>
            <a:endParaRPr lang="ru-RU" sz="1200" dirty="0"/>
          </a:p>
        </p:txBody>
      </p:sp>
      <p:sp>
        <p:nvSpPr>
          <p:cNvPr id="15" name="Нашивка 14"/>
          <p:cNvSpPr/>
          <p:nvPr/>
        </p:nvSpPr>
        <p:spPr>
          <a:xfrm>
            <a:off x="171052" y="950852"/>
            <a:ext cx="504056" cy="432048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171052" y="1853106"/>
            <a:ext cx="504056" cy="432048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178950" y="2752488"/>
            <a:ext cx="504056" cy="432048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8" name="Нашивка 17"/>
          <p:cNvSpPr/>
          <p:nvPr/>
        </p:nvSpPr>
        <p:spPr>
          <a:xfrm>
            <a:off x="171052" y="3754920"/>
            <a:ext cx="504056" cy="432048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171052" y="4554124"/>
            <a:ext cx="504056" cy="432048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="" xmlns:a16="http://schemas.microsoft.com/office/drawing/2014/main" id="{E26B90EB-4072-7E4A-80AE-423045245DDD}"/>
              </a:ext>
            </a:extLst>
          </p:cNvPr>
          <p:cNvSpPr>
            <a:spLocks/>
          </p:cNvSpPr>
          <p:nvPr/>
        </p:nvSpPr>
        <p:spPr bwMode="auto">
          <a:xfrm>
            <a:off x="8410916" y="82956"/>
            <a:ext cx="444027" cy="40683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none" lIns="64291" tIns="64291" rIns="64291" bIns="64291" anchor="ctr">
            <a:spAutoFit/>
          </a:bodyPr>
          <a:lstStyle/>
          <a:p>
            <a:pPr algn="r" defTabSz="1928744"/>
            <a:r>
              <a:rPr lang="ru-RU" sz="18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22</a:t>
            </a:r>
            <a:r>
              <a:rPr lang="ru-RU" sz="1800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￼</a:t>
            </a:r>
            <a:endParaRPr lang="ru-RU" sz="1800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50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08241" y="2931790"/>
            <a:ext cx="8842375" cy="168283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214313" indent="-214313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сведений о датах заключения/прекращения и иных реквизитов договоров гражданско-правового характера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 (подпункт 5 пункта 2 статьи 11, </a:t>
            </a:r>
            <a:r>
              <a:rPr lang="ru-RU" sz="1400" u="sng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подраздел 1.1 ЕФС-1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);</a:t>
            </a:r>
          </a:p>
          <a:p>
            <a:pPr marL="214313" indent="-214313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сведений о страховом стаже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 (подпункт 3 пункта 2 статьи 11, </a:t>
            </a:r>
            <a:r>
              <a:rPr lang="ru-RU" sz="1400" u="sng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подраздел 1.2 ЕФС-1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);</a:t>
            </a:r>
          </a:p>
          <a:p>
            <a:pPr marL="214313" indent="-214313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сведений о застрахованных лицах, за которых перечислены дополнительные страховые взносы на накопительную пенсию и уплачены взносы работодателем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 (подпункт 6 пункта 2 статьи 11, </a:t>
            </a:r>
            <a:r>
              <a:rPr lang="ru-RU" sz="1400" u="sng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подраздел 2 ЕФС-1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)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38222" y="627534"/>
            <a:ext cx="8842528" cy="165618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r>
              <a:rPr lang="ru-RU" sz="16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соответствии </a:t>
            </a:r>
            <a:r>
              <a:rPr lang="ru-RU" sz="16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 новой редакцией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части 3 статьи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17 Федерального закона № 27-ФЗ </a:t>
            </a:r>
            <a:r>
              <a:rPr lang="ru-RU" sz="16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финансовые санкции</a:t>
            </a:r>
            <a:r>
              <a:rPr lang="ru-RU" sz="160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размере 500 рублей в отношении каждого застрахованного лица</a:t>
            </a:r>
            <a:r>
              <a:rPr lang="ru-RU" sz="160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применяются</a:t>
            </a:r>
            <a:r>
              <a:rPr lang="ru-RU" sz="160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 страхователю </a:t>
            </a:r>
            <a:r>
              <a:rPr lang="ru-RU" sz="16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 непредставление в установленный срок либо представление неполных и (или) недостоверных сведений</a:t>
            </a:r>
            <a:r>
              <a:rPr lang="ru-RU" sz="160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, </a:t>
            </a:r>
            <a:r>
              <a:rPr lang="ru-RU" sz="1600" b="1" u="sng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предусмотренных пунктом 2 статьи 11 Федерального закона № 27-ФЗ (за исключением сведений, предусмотренных подпунктом 4 указанного пункта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)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, 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именно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: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25523" y="10504"/>
            <a:ext cx="157395" cy="545022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251521" y="10504"/>
            <a:ext cx="8280920" cy="545022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604448" y="10504"/>
            <a:ext cx="504056" cy="545022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xmlns="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55332" y="-21277"/>
            <a:ext cx="8005100" cy="56169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sym typeface="Verdana" pitchFamily="34" charset="0"/>
              </a:rPr>
              <a:t>Применение финансовых санкций за непредставление страхователем в установленный срок либо представление неполных и (или) </a:t>
            </a:r>
            <a:r>
              <a:rPr lang="ru-RU" sz="16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sym typeface="Verdana" pitchFamily="34" charset="0"/>
              </a:rPr>
              <a:t>недостоверных сведений</a:t>
            </a:r>
            <a:endParaRPr lang="ru-RU" sz="16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sym typeface="Verdana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3293748" y="2346695"/>
            <a:ext cx="2088232" cy="5508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500 руб.</a:t>
            </a:r>
            <a:endParaRPr lang="ru-RU" b="1" u="sng" dirty="0">
              <a:solidFill>
                <a:srgbClr val="FF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="" xmlns:a16="http://schemas.microsoft.com/office/drawing/2014/main" id="{E26B90EB-4072-7E4A-80AE-423045245DDD}"/>
              </a:ext>
            </a:extLst>
          </p:cNvPr>
          <p:cNvSpPr>
            <a:spLocks/>
          </p:cNvSpPr>
          <p:nvPr/>
        </p:nvSpPr>
        <p:spPr bwMode="auto">
          <a:xfrm>
            <a:off x="8606589" y="133576"/>
            <a:ext cx="444027" cy="40683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none" lIns="64291" tIns="64291" rIns="64291" bIns="64291" anchor="ctr">
            <a:spAutoFit/>
          </a:bodyPr>
          <a:lstStyle/>
          <a:p>
            <a:pPr algn="r" defTabSz="1928744"/>
            <a:r>
              <a:rPr lang="ru-RU" sz="18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23</a:t>
            </a:r>
            <a:r>
              <a:rPr lang="ru-RU" sz="1800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￼</a:t>
            </a:r>
            <a:endParaRPr lang="ru-RU" sz="1800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19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1489" y="432735"/>
            <a:ext cx="8842375" cy="126011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пункт 2 статьи 8 Федерального закона № 27-ФЗ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внесены изменения, согласно которым единая форма сведений должна представляться страхователем в форме электронного документа, если численность работающих у него застрахованных лиц </a:t>
            </a:r>
            <a:r>
              <a:rPr lang="ru-RU" sz="15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 отчетный период 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превышает 10 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человек </a:t>
            </a: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(численность определяется </a:t>
            </a: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 основании </a:t>
            </a: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сведений </a:t>
            </a: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1200" b="1" i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 работающих у страхователя </a:t>
            </a: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ЗЛ, </a:t>
            </a: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поступивших от ФНС России в соответствии с подпунктом 1 пункта 1 статьи 11.1 Федерального закона № </a:t>
            </a: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27-ФЗ)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82764" y="1744484"/>
            <a:ext cx="8842528" cy="102611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В соответствии со статьей 17 Федерального закона № 27-ФЗ за несоблюдение страхователем порядка представления сведений в форме электронных документов к такому страхователю </a:t>
            </a:r>
            <a:r>
              <a:rPr lang="ru-RU" sz="15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применяются финансовые санкции в размере 1000 рублей</a:t>
            </a:r>
            <a:endParaRPr lang="ru-RU" sz="1400" b="1" dirty="0">
              <a:solidFill>
                <a:srgbClr val="FF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2917" y="3192351"/>
            <a:ext cx="8819520" cy="1902561"/>
          </a:xfrm>
          <a:prstGeom prst="roundRect">
            <a:avLst>
              <a:gd name="adj" fmla="val 11695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r>
              <a:rPr lang="ru-RU" sz="15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В отношении страхователя, у которого численность работающих застрахованных лиц составляет 11 и более </a:t>
            </a:r>
            <a:r>
              <a:rPr lang="ru-RU" sz="15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человек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, 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представившего единую форму сведений на бумажном носителе, </a:t>
            </a:r>
            <a:r>
              <a:rPr lang="ru-RU" sz="15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применяются финансовые санкции 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за несоблюдение порядка представления единой формы сведений в форме электронного документа в размере 1000 руб. </a:t>
            </a:r>
            <a:r>
              <a:rPr lang="ru-RU" sz="1500" b="1" u="sng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(вне зависимости от того, какой раздел/подраздел сведений (либо какие разделы/подразделы сведений) представлен в составе единой формы сведений и количества застрахованных лиц, в отношении которых представлены сведения)</a:t>
            </a:r>
            <a:endParaRPr lang="ru-RU" sz="1500" b="1" u="sng" dirty="0">
              <a:solidFill>
                <a:schemeClr val="accent1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25522" y="10504"/>
            <a:ext cx="157395" cy="406799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251521" y="10504"/>
            <a:ext cx="8280920" cy="406799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2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604448" y="10504"/>
            <a:ext cx="504056" cy="406799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xmlns="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55332" y="-21277"/>
            <a:ext cx="8005100" cy="50013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sym typeface="Verdana" pitchFamily="34" charset="0"/>
              </a:rPr>
              <a:t>Применение финансовых санкций за несоблюдение порядка представления сведений </a:t>
            </a:r>
            <a:endParaRPr lang="ru-RU" sz="1400" b="1" dirty="0" smtClean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sym typeface="Verdana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sym typeface="Verdana" pitchFamily="34" charset="0"/>
              </a:rPr>
              <a:t>в </a:t>
            </a:r>
            <a:r>
              <a:rPr lang="ru-RU" sz="140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sym typeface="Verdana" pitchFamily="34" charset="0"/>
              </a:rPr>
              <a:t>форме электронных документов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3707904" y="2763461"/>
            <a:ext cx="1944216" cy="428890"/>
          </a:xfrm>
          <a:prstGeom prst="downArrow">
            <a:avLst>
              <a:gd name="adj1" fmla="val 61146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1000 руб.</a:t>
            </a:r>
            <a:endParaRPr lang="ru-RU" b="1" u="sng" dirty="0">
              <a:solidFill>
                <a:srgbClr val="FF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="" xmlns:a16="http://schemas.microsoft.com/office/drawing/2014/main" id="{E26B90EB-4072-7E4A-80AE-423045245DDD}"/>
              </a:ext>
            </a:extLst>
          </p:cNvPr>
          <p:cNvSpPr>
            <a:spLocks/>
          </p:cNvSpPr>
          <p:nvPr/>
        </p:nvSpPr>
        <p:spPr bwMode="auto">
          <a:xfrm>
            <a:off x="8634462" y="25898"/>
            <a:ext cx="444027" cy="40683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none" lIns="64291" tIns="64291" rIns="64291" bIns="64291" anchor="ctr">
            <a:spAutoFit/>
          </a:bodyPr>
          <a:lstStyle/>
          <a:p>
            <a:pPr algn="r" defTabSz="1928744"/>
            <a:r>
              <a:rPr lang="ru-RU" sz="18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24</a:t>
            </a:r>
            <a:r>
              <a:rPr lang="ru-RU" sz="1800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￼</a:t>
            </a:r>
            <a:endParaRPr lang="ru-RU" sz="1800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63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389" y="676894"/>
            <a:ext cx="8842375" cy="48985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статью 17 Федерального закона № 27-ФЗ внесены изменения, в части порядка исполнения страхователями требований об уплате финансовых санкций</a:t>
            </a:r>
            <a:endParaRPr lang="ru-RU" b="1" dirty="0">
              <a:solidFill>
                <a:srgbClr val="FF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7038" y="1707654"/>
            <a:ext cx="4275116" cy="131816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Требование должно быть исполнено страхователем </a:t>
            </a:r>
            <a:r>
              <a:rPr lang="ru-RU" sz="15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течение 20 календарных дней 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 дня получения такого Требования, если более продолжительный период времени для уплаты не указан в этом требовании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11908" y="1751410"/>
            <a:ext cx="4275116" cy="127362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случае уплаты финансовых санкций </a:t>
            </a:r>
            <a:r>
              <a:rPr lang="ru-RU" sz="15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течение первых 10 календарных дней 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 дня получения такого Требования финансовые санкции могут быть </a:t>
            </a:r>
            <a:r>
              <a:rPr lang="ru-RU" sz="15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уплачены в размере половины суммы, указанной в Требовании</a:t>
            </a:r>
            <a:endParaRPr lang="ru-RU" sz="1500" b="1" dirty="0">
              <a:solidFill>
                <a:schemeClr val="accent1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41870" y="4519755"/>
            <a:ext cx="7886700" cy="62374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ru-RU" sz="1800" dirty="0">
              <a:solidFill>
                <a:srgbClr val="1956BE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4121" y="3356215"/>
            <a:ext cx="8772896" cy="118645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Новый порядок исполнения страхователями требований об уплате финансовых санкций применяется в отношении 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требований 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которые 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были:</a:t>
            </a:r>
          </a:p>
          <a:p>
            <a:pPr marL="285750" indent="-285750">
              <a:buFontTx/>
              <a:buChar char="-"/>
            </a:pPr>
            <a:r>
              <a:rPr lang="ru-RU" sz="15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вынесены </a:t>
            </a:r>
            <a:r>
              <a:rPr lang="ru-RU" sz="15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 направлены страхователям после </a:t>
            </a:r>
            <a:r>
              <a:rPr lang="ru-RU" sz="15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01.01.2023</a:t>
            </a:r>
          </a:p>
          <a:p>
            <a:r>
              <a:rPr lang="ru-RU" sz="15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-     вынесены </a:t>
            </a:r>
            <a:r>
              <a:rPr lang="ru-RU" sz="15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 </a:t>
            </a:r>
            <a:r>
              <a:rPr lang="ru-RU" sz="15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направлены </a:t>
            </a:r>
            <a:r>
              <a:rPr lang="ru-RU" sz="15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до 01.01.2023, а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15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получены страхователем после </a:t>
            </a:r>
            <a:r>
              <a:rPr lang="ru-RU" sz="15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01.01.2023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84739" y="25505"/>
            <a:ext cx="157395" cy="406799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310738" y="25505"/>
            <a:ext cx="8280920" cy="406799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2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663665" y="25505"/>
            <a:ext cx="504056" cy="406799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xmlns="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95705" y="55780"/>
            <a:ext cx="8005100" cy="315469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sym typeface="Verdana" pitchFamily="34" charset="0"/>
              </a:rPr>
              <a:t>Порядок исполнения страхователями требований об уплате финансовых санкций</a:t>
            </a:r>
            <a:endParaRPr lang="ru-RU" sz="14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sym typeface="Verdana" pitchFamily="34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6444533" y="1166751"/>
            <a:ext cx="809866" cy="58465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u="sng" dirty="0">
              <a:solidFill>
                <a:srgbClr val="FF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1835696" y="1166751"/>
            <a:ext cx="809866" cy="54090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u="sng" dirty="0">
              <a:solidFill>
                <a:srgbClr val="FF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="" xmlns:a16="http://schemas.microsoft.com/office/drawing/2014/main" id="{E26B90EB-4072-7E4A-80AE-423045245DDD}"/>
              </a:ext>
            </a:extLst>
          </p:cNvPr>
          <p:cNvSpPr>
            <a:spLocks/>
          </p:cNvSpPr>
          <p:nvPr/>
        </p:nvSpPr>
        <p:spPr bwMode="auto">
          <a:xfrm>
            <a:off x="8668454" y="25505"/>
            <a:ext cx="444027" cy="40683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none" lIns="64291" tIns="64291" rIns="64291" bIns="64291" anchor="ctr">
            <a:spAutoFit/>
          </a:bodyPr>
          <a:lstStyle/>
          <a:p>
            <a:pPr algn="r" defTabSz="1928744"/>
            <a:r>
              <a:rPr lang="ru-RU" sz="18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25</a:t>
            </a:r>
            <a:r>
              <a:rPr lang="ru-RU" sz="1800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￼</a:t>
            </a:r>
            <a:endParaRPr lang="ru-RU" sz="1800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09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846616"/>
            <a:ext cx="259228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СТД-Р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 СТД-ПФР </a:t>
            </a:r>
          </a:p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   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30813" y="2834574"/>
            <a:ext cx="2699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СТД-Р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 СТД-СФР</a:t>
            </a:r>
            <a:r>
              <a:rPr lang="ru-RU" sz="2400" b="1" i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endParaRPr lang="ru-RU" sz="2400" b="1" i="1" dirty="0" smtClean="0">
              <a:solidFill>
                <a:srgbClr val="FF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2104" y="800652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C </a:t>
            </a:r>
            <a:r>
              <a:rPr lang="en-US" sz="18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01</a:t>
            </a:r>
            <a:r>
              <a:rPr lang="ru-RU" sz="18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.01.2023 года действуют формы </a:t>
            </a:r>
            <a:r>
              <a:rPr lang="ru-RU" sz="18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СТД-Р</a:t>
            </a:r>
            <a:r>
              <a:rPr lang="ru-RU" sz="18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 и </a:t>
            </a:r>
            <a:r>
              <a:rPr lang="ru-RU" sz="18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СТД-СФР</a:t>
            </a:r>
            <a:r>
              <a:rPr lang="ru-RU" sz="18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, утвержденные  Приказом Министерства труда и социальной защиты Российской Федерации от 10 ноября 2022 №713н,  </a:t>
            </a:r>
          </a:p>
          <a:p>
            <a:pPr algn="ctr"/>
            <a:r>
              <a:rPr lang="ru-RU" sz="18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вместо форм СТД-Р и СТД-ПФР, утвержденных приказом Минтруда России от 20 января 2020 №23н.</a:t>
            </a:r>
          </a:p>
        </p:txBody>
      </p:sp>
      <p:pic>
        <p:nvPicPr>
          <p:cNvPr id="28" name="Picture 4" descr="C:\Users\042KolachevaAV\Desktop\logos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569" y="3681173"/>
            <a:ext cx="2520280" cy="131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042KolachevaAV\Desktop\ПФР_лог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95886"/>
            <a:ext cx="1512168" cy="114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901176389"/>
              </p:ext>
            </p:extLst>
          </p:nvPr>
        </p:nvGraphicFramePr>
        <p:xfrm>
          <a:off x="1956048" y="1655490"/>
          <a:ext cx="5231904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3" y="87474"/>
            <a:ext cx="7675679" cy="292994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r>
              <a:rPr lang="ru-RU" sz="16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Приказ </a:t>
            </a:r>
            <a:r>
              <a:rPr lang="ru-RU" sz="160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Министерства труда от 10.11.2022 №713н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="" xmlns:a16="http://schemas.microsoft.com/office/drawing/2014/main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87474"/>
            <a:ext cx="342104" cy="292994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="" xmlns:a16="http://schemas.microsoft.com/office/drawing/2014/main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97096" y="101362"/>
            <a:ext cx="846904" cy="292994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="" xmlns:a16="http://schemas.microsoft.com/office/drawing/2014/main" id="{E26B90EB-4072-7E4A-80AE-423045245DDD}"/>
              </a:ext>
            </a:extLst>
          </p:cNvPr>
          <p:cNvSpPr>
            <a:spLocks/>
          </p:cNvSpPr>
          <p:nvPr/>
        </p:nvSpPr>
        <p:spPr bwMode="auto">
          <a:xfrm>
            <a:off x="8498534" y="40639"/>
            <a:ext cx="444027" cy="40683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none" lIns="64291" tIns="64291" rIns="64291" bIns="64291" anchor="ctr">
            <a:spAutoFit/>
          </a:bodyPr>
          <a:lstStyle/>
          <a:p>
            <a:pPr algn="r" defTabSz="1928744"/>
            <a:r>
              <a:rPr lang="ru-RU" sz="18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26</a:t>
            </a:r>
            <a:r>
              <a:rPr lang="ru-RU" sz="1800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￼</a:t>
            </a:r>
            <a:endParaRPr lang="ru-RU" sz="1800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19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8388424" y="3259826"/>
            <a:ext cx="360037" cy="17602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060025497"/>
              </p:ext>
            </p:extLst>
          </p:nvPr>
        </p:nvGraphicFramePr>
        <p:xfrm>
          <a:off x="323528" y="843558"/>
          <a:ext cx="590465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f1.eps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172400" y="1203598"/>
            <a:ext cx="712169" cy="82205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f1.eps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130244" y="2855762"/>
            <a:ext cx="712169" cy="82205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 descr="C:\Users\042KolachevaAV\Desktop\scale_120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75606"/>
            <a:ext cx="1296144" cy="88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042KolachevaAV\Desktop\logosf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21890"/>
            <a:ext cx="1296144" cy="95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Двойная стрелка влево/вправо 11"/>
          <p:cNvSpPr/>
          <p:nvPr/>
        </p:nvSpPr>
        <p:spPr>
          <a:xfrm>
            <a:off x="7596336" y="1487002"/>
            <a:ext cx="648072" cy="29266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7524328" y="3083808"/>
            <a:ext cx="648072" cy="35203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186980" y="3934569"/>
            <a:ext cx="6794648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Форма </a:t>
            </a:r>
            <a:r>
              <a:rPr lang="ru-RU" sz="18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СТД-СФР</a:t>
            </a:r>
            <a:r>
              <a:rPr lang="ru-RU" sz="18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 отображает сведения о трудовой деятельности работника у всех работодателей, в то время как </a:t>
            </a:r>
            <a:r>
              <a:rPr lang="ru-RU" sz="18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СТД-Р</a:t>
            </a:r>
            <a:r>
              <a:rPr lang="ru-RU" sz="18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 содержит данные о последнем месте работы.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979712" y="3934569"/>
            <a:ext cx="7056784" cy="10134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850" y="3866717"/>
            <a:ext cx="498272" cy="1059034"/>
          </a:xfrm>
          <a:prstGeom prst="rect">
            <a:avLst/>
          </a:prstGeom>
        </p:spPr>
      </p:pic>
      <p:sp>
        <p:nvSpPr>
          <p:cNvPr id="18" name="Rectangle 2">
            <a:extLst>
              <a:ext uri="{FF2B5EF4-FFF2-40B4-BE49-F238E27FC236}">
                <a16:creationId xmlns="" xmlns:a16="http://schemas.microsoft.com/office/drawing/2014/main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3" y="87474"/>
            <a:ext cx="7675679" cy="292994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r>
              <a:rPr lang="ru-RU" sz="160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Порядок </a:t>
            </a:r>
            <a:r>
              <a:rPr lang="ru-RU" sz="16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формирования</a:t>
            </a:r>
            <a:endParaRPr lang="ru-RU" sz="16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="" xmlns:a16="http://schemas.microsoft.com/office/drawing/2014/main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87474"/>
            <a:ext cx="342104" cy="292994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="" xmlns:a16="http://schemas.microsoft.com/office/drawing/2014/main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95614" y="95360"/>
            <a:ext cx="846904" cy="292994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="" xmlns:a16="http://schemas.microsoft.com/office/drawing/2014/main" id="{E26B90EB-4072-7E4A-80AE-423045245DDD}"/>
              </a:ext>
            </a:extLst>
          </p:cNvPr>
          <p:cNvSpPr>
            <a:spLocks/>
          </p:cNvSpPr>
          <p:nvPr/>
        </p:nvSpPr>
        <p:spPr bwMode="auto">
          <a:xfrm>
            <a:off x="8319753" y="45720"/>
            <a:ext cx="527630" cy="40683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64291" tIns="64291" rIns="64291" bIns="64291" anchor="ctr">
            <a:spAutoFit/>
          </a:bodyPr>
          <a:lstStyle/>
          <a:p>
            <a:pPr algn="r" defTabSz="1928744"/>
            <a:r>
              <a:rPr lang="ru-RU" sz="18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27</a:t>
            </a:r>
            <a:r>
              <a:rPr lang="ru-RU" sz="1800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￼</a:t>
            </a:r>
            <a:endParaRPr lang="ru-RU" sz="1800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01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6" y="676069"/>
            <a:ext cx="5166320" cy="43426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Выноска 2 6"/>
          <p:cNvSpPr/>
          <p:nvPr/>
        </p:nvSpPr>
        <p:spPr>
          <a:xfrm>
            <a:off x="5354116" y="747245"/>
            <a:ext cx="3788402" cy="727235"/>
          </a:xfrm>
          <a:prstGeom prst="borderCallout2">
            <a:avLst>
              <a:gd name="adj1" fmla="val 106052"/>
              <a:gd name="adj2" fmla="val 2662"/>
              <a:gd name="adj3" fmla="val 106130"/>
              <a:gd name="adj4" fmla="val -8401"/>
              <a:gd name="adj5" fmla="val 159910"/>
              <a:gd name="adj6" fmla="val -102282"/>
            </a:avLst>
          </a:prstGeom>
          <a:noFill/>
          <a:ln>
            <a:prstDash val="dash"/>
            <a:tailEnd type="triangle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32131" y="850012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В поле «Рег.№ СФР» ПФР изменен на СФР</a:t>
            </a:r>
          </a:p>
        </p:txBody>
      </p:sp>
      <p:sp>
        <p:nvSpPr>
          <p:cNvPr id="10" name="Выноска 2 9"/>
          <p:cNvSpPr/>
          <p:nvPr/>
        </p:nvSpPr>
        <p:spPr>
          <a:xfrm>
            <a:off x="5351412" y="1617464"/>
            <a:ext cx="3816424" cy="1687358"/>
          </a:xfrm>
          <a:prstGeom prst="borderCallout2">
            <a:avLst>
              <a:gd name="adj1" fmla="val 51042"/>
              <a:gd name="adj2" fmla="val -1058"/>
              <a:gd name="adj3" fmla="val 51280"/>
              <a:gd name="adj4" fmla="val -25817"/>
              <a:gd name="adj5" fmla="val 146614"/>
              <a:gd name="adj6" fmla="val -71826"/>
            </a:avLst>
          </a:prstGeom>
          <a:noFill/>
          <a:ln>
            <a:prstDash val="dash"/>
            <a:tailEnd type="triangle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78322" y="1681667"/>
            <a:ext cx="37925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в </a:t>
            </a:r>
            <a:r>
              <a:rPr lang="ru-RU" sz="16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графе</a:t>
            </a:r>
            <a:r>
              <a:rPr lang="ru-RU" sz="16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"Сведения о приеме, переводе, увольнении" ввели новые </a:t>
            </a:r>
            <a:r>
              <a:rPr lang="ru-RU" sz="16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коды о </a:t>
            </a:r>
            <a:r>
              <a:rPr lang="ru-RU" sz="16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приостановлении и  возобновлении трудового договора согласно ст.351.7 ТК РФ в вязи с мобилизацией.</a:t>
            </a:r>
          </a:p>
        </p:txBody>
      </p:sp>
      <p:sp>
        <p:nvSpPr>
          <p:cNvPr id="14" name="Выноска 2 13"/>
          <p:cNvSpPr/>
          <p:nvPr/>
        </p:nvSpPr>
        <p:spPr>
          <a:xfrm>
            <a:off x="5352156" y="3623264"/>
            <a:ext cx="3790362" cy="1395447"/>
          </a:xfrm>
          <a:prstGeom prst="borderCallout2">
            <a:avLst>
              <a:gd name="adj1" fmla="val 51042"/>
              <a:gd name="adj2" fmla="val -1058"/>
              <a:gd name="adj3" fmla="val 50466"/>
              <a:gd name="adj4" fmla="val -4603"/>
              <a:gd name="adj5" fmla="val 51758"/>
              <a:gd name="adj6" fmla="val -9962"/>
            </a:avLst>
          </a:prstGeom>
          <a:noFill/>
          <a:ln>
            <a:prstDash val="dash"/>
            <a:tailEnd type="triangle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01449" y="3579862"/>
            <a:ext cx="36532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в </a:t>
            </a:r>
            <a:r>
              <a:rPr lang="ru-RU" sz="16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графе</a:t>
            </a:r>
            <a:r>
              <a:rPr lang="ru-RU" sz="16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 "Код выполняемой функции" теперь указывается соответствующий код, состоящий из пяти цифровых знаков в формате «ХХХХ.Х».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496" y="1861964"/>
            <a:ext cx="147565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619672" y="3795887"/>
            <a:ext cx="864096" cy="4456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427984" y="3815681"/>
            <a:ext cx="648072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2">
            <a:extLst>
              <a:ext uri="{FF2B5EF4-FFF2-40B4-BE49-F238E27FC236}">
                <a16:creationId xmlns="" xmlns:a16="http://schemas.microsoft.com/office/drawing/2014/main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3" y="87474"/>
            <a:ext cx="7675679" cy="292994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r>
              <a:rPr lang="ru-RU" sz="160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Изменения в действующей форме </a:t>
            </a:r>
            <a:r>
              <a:rPr lang="ru-RU" sz="16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СТД-Р</a:t>
            </a:r>
            <a:endParaRPr lang="ru-RU" sz="16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="" xmlns:a16="http://schemas.microsoft.com/office/drawing/2014/main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87474"/>
            <a:ext cx="342104" cy="292994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2" name="Rectangle 2">
            <a:extLst>
              <a:ext uri="{FF2B5EF4-FFF2-40B4-BE49-F238E27FC236}">
                <a16:creationId xmlns="" xmlns:a16="http://schemas.microsoft.com/office/drawing/2014/main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95614" y="95360"/>
            <a:ext cx="846904" cy="292994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3" name="Rectangle 6">
            <a:extLst>
              <a:ext uri="{FF2B5EF4-FFF2-40B4-BE49-F238E27FC236}">
                <a16:creationId xmlns="" xmlns:a16="http://schemas.microsoft.com/office/drawing/2014/main" id="{E26B90EB-4072-7E4A-80AE-423045245DDD}"/>
              </a:ext>
            </a:extLst>
          </p:cNvPr>
          <p:cNvSpPr>
            <a:spLocks/>
          </p:cNvSpPr>
          <p:nvPr/>
        </p:nvSpPr>
        <p:spPr bwMode="auto">
          <a:xfrm>
            <a:off x="8319753" y="45720"/>
            <a:ext cx="527630" cy="40683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64291" tIns="64291" rIns="64291" bIns="64291" anchor="ctr">
            <a:spAutoFit/>
          </a:bodyPr>
          <a:lstStyle/>
          <a:p>
            <a:pPr algn="r" defTabSz="1928744"/>
            <a:r>
              <a:rPr lang="ru-RU" sz="18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28</a:t>
            </a:r>
            <a:r>
              <a:rPr lang="ru-RU" sz="1800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￼</a:t>
            </a:r>
            <a:endParaRPr lang="ru-RU" sz="1800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  <a:sym typeface="Verdana" pitchFamily="34" charset="0"/>
            </a:endParaRPr>
          </a:p>
        </p:txBody>
      </p:sp>
      <p:pic>
        <p:nvPicPr>
          <p:cNvPr id="24" name="Picture 4" descr="C:\Users\042KolachevaAV\Desktop\logos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471" y="890229"/>
            <a:ext cx="1008112" cy="5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60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126110"/>
            <a:ext cx="8964488" cy="201738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Формы </a:t>
            </a:r>
            <a:r>
              <a:rPr lang="ru-RU" sz="2800" b="1" dirty="0" smtClean="0">
                <a:latin typeface="PT Astra Serif" panose="020A0603040505020204" pitchFamily="18" charset="-52"/>
                <a:ea typeface="PT Astra Serif" panose="020A0603040505020204" pitchFamily="18" charset="-52"/>
                <a:hlinkClick r:id="rId2" action="ppaction://hlinkfile"/>
              </a:rPr>
              <a:t>СТД-Р</a:t>
            </a:r>
            <a:r>
              <a:rPr lang="ru-RU" sz="28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и </a:t>
            </a:r>
            <a:r>
              <a:rPr lang="ru-RU" sz="2800" b="1" dirty="0" smtClean="0">
                <a:latin typeface="PT Astra Serif" panose="020A0603040505020204" pitchFamily="18" charset="-52"/>
                <a:ea typeface="PT Astra Serif" panose="020A0603040505020204" pitchFamily="18" charset="-52"/>
                <a:hlinkClick r:id="rId3" action="ppaction://hlinkfile"/>
              </a:rPr>
              <a:t>СТД-СФР</a:t>
            </a:r>
            <a:r>
              <a:rPr lang="ru-RU" sz="28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могут быть сформированы и представлены:</a:t>
            </a:r>
          </a:p>
          <a:p>
            <a:pPr marL="0" indent="0">
              <a:buNone/>
            </a:pPr>
            <a:r>
              <a:rPr lang="ru-RU" sz="28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  на бумажном носителе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   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      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  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      в форме электронного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                                                                            документа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8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>
              <a:buNone/>
            </a:pPr>
            <a:r>
              <a:rPr lang="ru-RU" sz="2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                                                 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D6E1-7348-4062-B9AB-8C0EFEFE1E32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21" name="Picture 5" descr="C:\Users\042KolachevaAV\Desktop\7056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331640" y="4721523"/>
            <a:ext cx="102301" cy="13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562" y="4087871"/>
            <a:ext cx="1564227" cy="936105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16472"/>
            <a:ext cx="1564227" cy="936105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 descr="C:\Users\042KolachevaAV\Desktop\7056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331640" y="4721523"/>
            <a:ext cx="102301" cy="13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042KolachevaAV\Desktop\el_documents-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725672"/>
            <a:ext cx="1656184" cy="123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Users\042KolachevaAV\Desktop\logos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64" y="4286584"/>
            <a:ext cx="1224136" cy="59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725262862"/>
              </p:ext>
            </p:extLst>
          </p:nvPr>
        </p:nvGraphicFramePr>
        <p:xfrm>
          <a:off x="827584" y="1059582"/>
          <a:ext cx="784887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Стрелка вниз 9"/>
          <p:cNvSpPr/>
          <p:nvPr/>
        </p:nvSpPr>
        <p:spPr>
          <a:xfrm>
            <a:off x="1835696" y="3435846"/>
            <a:ext cx="792088" cy="3529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5724128" y="3411792"/>
            <a:ext cx="792088" cy="3769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 descr="синяя_г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713" y="3659494"/>
            <a:ext cx="396552" cy="358330"/>
          </a:xfrm>
          <a:prstGeom prst="rect">
            <a:avLst/>
          </a:prstGeom>
        </p:spPr>
      </p:pic>
      <p:pic>
        <p:nvPicPr>
          <p:cNvPr id="26" name="Рисунок 25" descr="синяя_г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249638" y="3732100"/>
            <a:ext cx="466378" cy="358330"/>
          </a:xfrm>
          <a:prstGeom prst="rect">
            <a:avLst/>
          </a:prstGeom>
        </p:spPr>
      </p:pic>
      <p:sp>
        <p:nvSpPr>
          <p:cNvPr id="16" name="Rectangle 2">
            <a:extLst>
              <a:ext uri="{FF2B5EF4-FFF2-40B4-BE49-F238E27FC236}">
                <a16:creationId xmlns="" xmlns:a16="http://schemas.microsoft.com/office/drawing/2014/main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3" y="87474"/>
            <a:ext cx="7675679" cy="292994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r>
              <a:rPr lang="ru-RU" sz="160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Сроки выдачи отчетности СТД-Р </a:t>
            </a:r>
            <a:r>
              <a:rPr lang="ru-RU" sz="16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работнику</a:t>
            </a:r>
            <a:endParaRPr lang="ru-RU" sz="16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87474"/>
            <a:ext cx="342104" cy="292994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="" xmlns:a16="http://schemas.microsoft.com/office/drawing/2014/main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95614" y="95360"/>
            <a:ext cx="846904" cy="292994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4" name="Rectangle 6">
            <a:extLst>
              <a:ext uri="{FF2B5EF4-FFF2-40B4-BE49-F238E27FC236}">
                <a16:creationId xmlns="" xmlns:a16="http://schemas.microsoft.com/office/drawing/2014/main" id="{E26B90EB-4072-7E4A-80AE-423045245DDD}"/>
              </a:ext>
            </a:extLst>
          </p:cNvPr>
          <p:cNvSpPr>
            <a:spLocks/>
          </p:cNvSpPr>
          <p:nvPr/>
        </p:nvSpPr>
        <p:spPr bwMode="auto">
          <a:xfrm>
            <a:off x="8319753" y="45720"/>
            <a:ext cx="527630" cy="40683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64291" tIns="64291" rIns="64291" bIns="64291" anchor="ctr">
            <a:spAutoFit/>
          </a:bodyPr>
          <a:lstStyle/>
          <a:p>
            <a:pPr algn="r" defTabSz="1928744"/>
            <a:r>
              <a:rPr lang="ru-RU" sz="18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29</a:t>
            </a:r>
            <a:r>
              <a:rPr lang="ru-RU" sz="1800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￼</a:t>
            </a:r>
            <a:endParaRPr lang="ru-RU" sz="1800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54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0" y="74736"/>
            <a:ext cx="8820472" cy="4928898"/>
            <a:chOff x="0" y="74736"/>
            <a:chExt cx="8820472" cy="4928898"/>
          </a:xfrm>
        </p:grpSpPr>
        <p:sp>
          <p:nvSpPr>
            <p:cNvPr id="24" name="Rectangle 2">
              <a:extLst>
                <a:ext uri="{FF2B5EF4-FFF2-40B4-BE49-F238E27FC236}">
                  <a16:creationId xmlns="" xmlns:a16="http://schemas.microsoft.com/office/drawing/2014/main" id="{41DA676A-2941-4544-8CD6-2A7960727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13" y="87474"/>
              <a:ext cx="7459655" cy="292994"/>
            </a:xfrm>
            <a:prstGeom prst="rect">
              <a:avLst/>
            </a:prstGeom>
            <a:solidFill>
              <a:schemeClr val="accent1"/>
            </a:solidFill>
            <a:ln w="12700" cap="flat" cmpd="sng">
              <a:noFill/>
              <a:prstDash val="solid"/>
              <a:miter lim="400000"/>
              <a:headEnd type="none" w="med" len="med"/>
              <a:tailEnd type="triangle" w="med" len="med"/>
            </a:ln>
            <a:effectLst/>
          </p:spPr>
          <p:txBody>
            <a:bodyPr lIns="34289" tIns="34289" rIns="34289" bIns="34289" anchor="ctr"/>
            <a:lstStyle/>
            <a:p>
              <a:endPara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</p:txBody>
        </p:sp>
        <p:sp>
          <p:nvSpPr>
            <p:cNvPr id="25" name="Rectangle 4">
              <a:extLst>
                <a:ext uri="{FF2B5EF4-FFF2-40B4-BE49-F238E27FC236}">
                  <a16:creationId xmlns="" xmlns:a16="http://schemas.microsoft.com/office/drawing/2014/main" id="{DE642208-2581-4A45-A287-C58DF7F57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629" y="74736"/>
              <a:ext cx="7393738" cy="346247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triangle" w="med" len="med"/>
            </a:ln>
            <a:effectLst/>
          </p:spPr>
          <p:txBody>
            <a:bodyPr wrap="square" lIns="34289" tIns="34289" rIns="34289" bIns="34289">
              <a:spAutoFit/>
            </a:bodyPr>
            <a:lstStyle/>
            <a:p>
              <a:pPr algn="ctr"/>
              <a:r>
                <a:rPr lang="ru-RU" sz="1800" b="1" dirty="0" smtClean="0">
                  <a:solidFill>
                    <a:schemeClr val="bg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Arial" pitchFamily="34" charset="0"/>
                  <a:sym typeface="Verdana" pitchFamily="34" charset="0"/>
                </a:rPr>
                <a:t>Состав формы ЕФС-1. Титульный лист и раздел 1.</a:t>
              </a:r>
              <a:endParaRPr lang="ru-RU" sz="180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endParaRPr>
            </a:p>
          </p:txBody>
        </p:sp>
        <p:sp>
          <p:nvSpPr>
            <p:cNvPr id="32" name="Rectangle 2">
              <a:extLst>
                <a:ext uri="{FF2B5EF4-FFF2-40B4-BE49-F238E27FC236}">
                  <a16:creationId xmlns="" xmlns:a16="http://schemas.microsoft.com/office/drawing/2014/main" id="{4753B994-723F-304D-BB09-578D042BA6B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0" y="87474"/>
              <a:ext cx="342104" cy="292994"/>
            </a:xfrm>
            <a:prstGeom prst="rect">
              <a:avLst/>
            </a:prstGeom>
            <a:solidFill>
              <a:schemeClr val="accent1"/>
            </a:solidFill>
            <a:ln w="12700" cap="flat" cmpd="sng">
              <a:noFill/>
              <a:prstDash val="solid"/>
              <a:miter lim="400000"/>
              <a:headEnd type="none" w="med" len="med"/>
              <a:tailEnd type="triangle" w="med" len="med"/>
            </a:ln>
            <a:effectLst/>
          </p:spPr>
          <p:txBody>
            <a:bodyPr lIns="34289" tIns="34289" rIns="34289" bIns="34289" anchor="ctr"/>
            <a:lstStyle/>
            <a:p>
              <a:endPara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</p:txBody>
        </p:sp>
        <p:sp>
          <p:nvSpPr>
            <p:cNvPr id="33" name="Rectangle 2">
              <a:extLst>
                <a:ext uri="{FF2B5EF4-FFF2-40B4-BE49-F238E27FC236}">
                  <a16:creationId xmlns="" xmlns:a16="http://schemas.microsoft.com/office/drawing/2014/main" id="{18F6E69A-EC81-AD41-856C-7A300BBE52D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973568" y="87474"/>
              <a:ext cx="846904" cy="292994"/>
            </a:xfrm>
            <a:custGeom>
              <a:avLst/>
              <a:gdLst>
                <a:gd name="connsiteX0" fmla="*/ 0 w 846904"/>
                <a:gd name="connsiteY0" fmla="*/ 0 h 390658"/>
                <a:gd name="connsiteX1" fmla="*/ 846904 w 846904"/>
                <a:gd name="connsiteY1" fmla="*/ 0 h 390658"/>
                <a:gd name="connsiteX2" fmla="*/ 846904 w 846904"/>
                <a:gd name="connsiteY2" fmla="*/ 390658 h 390658"/>
                <a:gd name="connsiteX3" fmla="*/ 0 w 846904"/>
                <a:gd name="connsiteY3" fmla="*/ 390658 h 390658"/>
                <a:gd name="connsiteX4" fmla="*/ 0 w 846904"/>
                <a:gd name="connsiteY4" fmla="*/ 0 h 390658"/>
                <a:gd name="connsiteX0" fmla="*/ 182880 w 846904"/>
                <a:gd name="connsiteY0" fmla="*/ 9144 h 390658"/>
                <a:gd name="connsiteX1" fmla="*/ 846904 w 846904"/>
                <a:gd name="connsiteY1" fmla="*/ 0 h 390658"/>
                <a:gd name="connsiteX2" fmla="*/ 846904 w 846904"/>
                <a:gd name="connsiteY2" fmla="*/ 390658 h 390658"/>
                <a:gd name="connsiteX3" fmla="*/ 0 w 846904"/>
                <a:gd name="connsiteY3" fmla="*/ 390658 h 390658"/>
                <a:gd name="connsiteX4" fmla="*/ 182880 w 846904"/>
                <a:gd name="connsiteY4" fmla="*/ 9144 h 39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6904" h="390658">
                  <a:moveTo>
                    <a:pt x="182880" y="9144"/>
                  </a:moveTo>
                  <a:lnTo>
                    <a:pt x="846904" y="0"/>
                  </a:lnTo>
                  <a:lnTo>
                    <a:pt x="846904" y="390658"/>
                  </a:lnTo>
                  <a:lnTo>
                    <a:pt x="0" y="390658"/>
                  </a:lnTo>
                  <a:lnTo>
                    <a:pt x="182880" y="914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 cmpd="sng">
              <a:noFill/>
              <a:prstDash val="solid"/>
              <a:miter lim="400000"/>
              <a:headEnd type="none" w="med" len="med"/>
              <a:tailEnd type="triangle" w="med" len="med"/>
            </a:ln>
            <a:effectLst/>
          </p:spPr>
          <p:txBody>
            <a:bodyPr lIns="34289" tIns="34289" rIns="34289" bIns="34289" anchor="ctr"/>
            <a:lstStyle/>
            <a:p>
              <a:endPara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</p:txBody>
        </p:sp>
        <p:sp>
          <p:nvSpPr>
            <p:cNvPr id="37" name="Скругленный прямоугольник 36"/>
            <p:cNvSpPr>
              <a:spLocks/>
            </p:cNvSpPr>
            <p:nvPr/>
          </p:nvSpPr>
          <p:spPr>
            <a:xfrm>
              <a:off x="342105" y="465516"/>
              <a:ext cx="2085685" cy="32403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ru-RU" sz="1400" b="1" dirty="0" smtClean="0">
                  <a:solidFill>
                    <a:srgbClr val="002060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Arial" pitchFamily="34" charset="0"/>
                </a:rPr>
                <a:t>Титульный лист</a:t>
              </a:r>
              <a:endParaRPr lang="ru-RU" sz="1400" b="1" dirty="0"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endParaRPr>
            </a:p>
          </p:txBody>
        </p:sp>
        <p:sp>
          <p:nvSpPr>
            <p:cNvPr id="38" name="Скругленный прямоугольник 37"/>
            <p:cNvSpPr>
              <a:spLocks/>
            </p:cNvSpPr>
            <p:nvPr/>
          </p:nvSpPr>
          <p:spPr>
            <a:xfrm>
              <a:off x="331012" y="805250"/>
              <a:ext cx="8417449" cy="51077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just"/>
              <a:r>
                <a:rPr lang="ru-RU" sz="1200" b="1" dirty="0">
                  <a:solidFill>
                    <a:srgbClr val="002060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Arial" pitchFamily="34" charset="0"/>
                </a:rPr>
                <a:t>Раздел 1. Сведения о трудовой (иной) деятельности, страховом стаже, заработной плате и дополнительных страховых взносах на накопительную пенсию</a:t>
              </a:r>
              <a:endParaRPr lang="ru-RU" sz="1200" b="1" dirty="0"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endParaRPr>
            </a:p>
          </p:txBody>
        </p:sp>
        <p:sp>
          <p:nvSpPr>
            <p:cNvPr id="39" name="Скругленный прямоугольник 38"/>
            <p:cNvSpPr>
              <a:spLocks/>
            </p:cNvSpPr>
            <p:nvPr/>
          </p:nvSpPr>
          <p:spPr>
            <a:xfrm>
              <a:off x="950330" y="1367988"/>
              <a:ext cx="7798131" cy="51077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just"/>
              <a:r>
                <a:rPr lang="ru-RU" sz="1200" b="1" dirty="0">
                  <a:solidFill>
                    <a:srgbClr val="002060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Arial" pitchFamily="34" charset="0"/>
                </a:rPr>
                <a:t>Подраздел 1. Сведения о трудовой (иной) деятельности, страховом стаже, заработной плате зарегистрированного лица (ЗЛ)</a:t>
              </a:r>
              <a:endParaRPr lang="ru-RU" sz="1200" b="1" dirty="0"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endParaRPr>
            </a:p>
          </p:txBody>
        </p:sp>
        <p:sp>
          <p:nvSpPr>
            <p:cNvPr id="40" name="Скругленный прямоугольник 39"/>
            <p:cNvSpPr>
              <a:spLocks/>
            </p:cNvSpPr>
            <p:nvPr/>
          </p:nvSpPr>
          <p:spPr>
            <a:xfrm>
              <a:off x="2117616" y="1943363"/>
              <a:ext cx="6630845" cy="30646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r>
                <a:rPr lang="ru-RU" sz="1200" b="1" dirty="0">
                  <a:solidFill>
                    <a:srgbClr val="002060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Arial" pitchFamily="34" charset="0"/>
                </a:rPr>
                <a:t>Подраздел 1.1. Сведения о трудовой (иной) деятельности</a:t>
              </a:r>
              <a:endParaRPr lang="ru-RU" sz="1200" b="1" dirty="0"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endParaRPr>
            </a:p>
          </p:txBody>
        </p:sp>
        <p:sp>
          <p:nvSpPr>
            <p:cNvPr id="41" name="Скругленный прямоугольник 40"/>
            <p:cNvSpPr>
              <a:spLocks/>
            </p:cNvSpPr>
            <p:nvPr/>
          </p:nvSpPr>
          <p:spPr>
            <a:xfrm>
              <a:off x="2117617" y="2342020"/>
              <a:ext cx="6630845" cy="30646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r>
                <a:rPr lang="ru-RU" sz="1200" b="1" dirty="0">
                  <a:solidFill>
                    <a:srgbClr val="002060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Arial" pitchFamily="34" charset="0"/>
                </a:rPr>
                <a:t>Подраздел 1.2. Сведения о страховом стаже</a:t>
              </a:r>
            </a:p>
          </p:txBody>
        </p:sp>
        <p:sp>
          <p:nvSpPr>
            <p:cNvPr id="42" name="Скругленный прямоугольник 41"/>
            <p:cNvSpPr>
              <a:spLocks/>
            </p:cNvSpPr>
            <p:nvPr/>
          </p:nvSpPr>
          <p:spPr>
            <a:xfrm>
              <a:off x="2117618" y="2749465"/>
              <a:ext cx="6630845" cy="51077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just"/>
              <a:r>
                <a:rPr lang="ru-RU" sz="1200" b="1" dirty="0">
                  <a:solidFill>
                    <a:srgbClr val="002060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Arial" pitchFamily="34" charset="0"/>
                </a:rPr>
                <a:t>Подраздел </a:t>
              </a:r>
              <a:r>
                <a:rPr lang="ru-RU" sz="1200" b="1" dirty="0" smtClean="0">
                  <a:solidFill>
                    <a:srgbClr val="002060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Arial" pitchFamily="34" charset="0"/>
                </a:rPr>
                <a:t>1.3. Сведения </a:t>
              </a:r>
              <a:r>
                <a:rPr lang="ru-RU" sz="1200" b="1" dirty="0">
                  <a:solidFill>
                    <a:srgbClr val="002060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Arial" pitchFamily="34" charset="0"/>
                </a:rPr>
                <a:t>о заработной плате и условиях осуществления деятельности работников государственных (муниципальных) учреждений</a:t>
              </a:r>
            </a:p>
          </p:txBody>
        </p:sp>
        <p:sp>
          <p:nvSpPr>
            <p:cNvPr id="43" name="Скругленный прямоугольник 42"/>
            <p:cNvSpPr>
              <a:spLocks/>
            </p:cNvSpPr>
            <p:nvPr/>
          </p:nvSpPr>
          <p:spPr>
            <a:xfrm>
              <a:off x="950330" y="3462199"/>
              <a:ext cx="7798133" cy="91940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just"/>
              <a:r>
                <a:rPr lang="ru-RU" sz="1200" b="1" dirty="0">
                  <a:solidFill>
                    <a:srgbClr val="002060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Arial" pitchFamily="34" charset="0"/>
                </a:rPr>
                <a:t>Подраздел 2. Основание для отражения данных о периодах работы застрахованного лица в условиях, дающих право на досрочное назначение пенсии в соответствии с частью 1 статьи 30 и статьей 31 Федерального закона от 28 декабря 2013 г. № 400-ФЗ </a:t>
              </a:r>
              <a:endParaRPr lang="ru-RU" sz="12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endParaRPr>
            </a:p>
            <a:p>
              <a:pPr algn="just"/>
              <a:r>
                <a:rPr lang="ru-RU" sz="1200" b="1" dirty="0" smtClean="0">
                  <a:solidFill>
                    <a:srgbClr val="002060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Arial" pitchFamily="34" charset="0"/>
                </a:rPr>
                <a:t>«</a:t>
              </a:r>
              <a:r>
                <a:rPr lang="ru-RU" sz="1200" b="1" dirty="0">
                  <a:solidFill>
                    <a:srgbClr val="002060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Arial" pitchFamily="34" charset="0"/>
                </a:rPr>
                <a:t>О страховых </a:t>
              </a:r>
              <a:r>
                <a:rPr lang="ru-RU" sz="1200" b="1" dirty="0" smtClean="0">
                  <a:solidFill>
                    <a:srgbClr val="002060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Arial" pitchFamily="34" charset="0"/>
                </a:rPr>
                <a:t>пенсиях»</a:t>
              </a:r>
              <a:endParaRPr lang="ru-RU" sz="1200" b="1" dirty="0"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endParaRPr>
            </a:p>
          </p:txBody>
        </p:sp>
        <p:sp>
          <p:nvSpPr>
            <p:cNvPr id="44" name="Скругленный прямоугольник 43"/>
            <p:cNvSpPr>
              <a:spLocks/>
            </p:cNvSpPr>
            <p:nvPr/>
          </p:nvSpPr>
          <p:spPr>
            <a:xfrm>
              <a:off x="950330" y="4492856"/>
              <a:ext cx="7798133" cy="51077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just"/>
              <a:r>
                <a:rPr lang="ru-RU" sz="1200" b="1" dirty="0">
                  <a:solidFill>
                    <a:srgbClr val="002060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Arial" pitchFamily="34" charset="0"/>
                </a:rPr>
                <a:t>Подраздел 3. Сведения о застрахованных лицах, за которых перечислены дополнительные страховые взносы на накопительную пенсию и уплачены взносы работодателя</a:t>
              </a:r>
            </a:p>
          </p:txBody>
        </p:sp>
        <p:cxnSp>
          <p:nvCxnSpPr>
            <p:cNvPr id="45" name="Прямая соединительная линия 44"/>
            <p:cNvCxnSpPr/>
            <p:nvPr/>
          </p:nvCxnSpPr>
          <p:spPr>
            <a:xfrm>
              <a:off x="323528" y="1277719"/>
              <a:ext cx="0" cy="34542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/>
            <p:nvPr/>
          </p:nvCxnSpPr>
          <p:spPr>
            <a:xfrm>
              <a:off x="323527" y="1635646"/>
              <a:ext cx="626803" cy="0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/>
            <p:cNvCxnSpPr>
              <a:endCxn id="43" idx="1"/>
            </p:cNvCxnSpPr>
            <p:nvPr/>
          </p:nvCxnSpPr>
          <p:spPr>
            <a:xfrm>
              <a:off x="320310" y="3921900"/>
              <a:ext cx="630020" cy="0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 стрелкой 51"/>
            <p:cNvCxnSpPr/>
            <p:nvPr/>
          </p:nvCxnSpPr>
          <p:spPr>
            <a:xfrm>
              <a:off x="323528" y="4731990"/>
              <a:ext cx="626802" cy="0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flipV="1">
              <a:off x="950330" y="1833100"/>
              <a:ext cx="0" cy="1187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/>
            <p:nvPr/>
          </p:nvCxnSpPr>
          <p:spPr>
            <a:xfrm>
              <a:off x="950330" y="2139702"/>
              <a:ext cx="1167286" cy="0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/>
            <p:nvPr/>
          </p:nvCxnSpPr>
          <p:spPr>
            <a:xfrm>
              <a:off x="950330" y="2499742"/>
              <a:ext cx="1167286" cy="0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/>
            <p:cNvCxnSpPr/>
            <p:nvPr/>
          </p:nvCxnSpPr>
          <p:spPr>
            <a:xfrm>
              <a:off x="950330" y="3020363"/>
              <a:ext cx="1167286" cy="0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ectangle 6">
            <a:extLst>
              <a:ext uri="{FF2B5EF4-FFF2-40B4-BE49-F238E27FC236}">
                <a16:creationId xmlns="" xmlns:a16="http://schemas.microsoft.com/office/drawing/2014/main" id="{E26B90EB-4072-7E4A-80AE-423045245DDD}"/>
              </a:ext>
            </a:extLst>
          </p:cNvPr>
          <p:cNvSpPr>
            <a:spLocks/>
          </p:cNvSpPr>
          <p:nvPr/>
        </p:nvSpPr>
        <p:spPr bwMode="auto">
          <a:xfrm>
            <a:off x="8172400" y="58679"/>
            <a:ext cx="315786" cy="40683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none" lIns="64291" tIns="64291" rIns="64291" bIns="64291" anchor="ctr">
            <a:spAutoFit/>
          </a:bodyPr>
          <a:lstStyle/>
          <a:p>
            <a:pPr algn="r" defTabSz="1928744"/>
            <a:fld id="{DC01C986-78EF-484E-8321-43D81B88D720}" type="slidenum">
              <a:rPr lang="ru-RU" sz="1800" b="1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pPr algn="r" defTabSz="1928744"/>
              <a:t>3</a:t>
            </a:fld>
            <a:r>
              <a:rPr lang="ru-RU" sz="1800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￼</a:t>
            </a:r>
            <a:endParaRPr lang="ru-RU" sz="1800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6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0105C7BE-AE5D-1D45-B22E-34ED382F5EFC}"/>
              </a:ext>
            </a:extLst>
          </p:cNvPr>
          <p:cNvGrpSpPr/>
          <p:nvPr/>
        </p:nvGrpSpPr>
        <p:grpSpPr>
          <a:xfrm>
            <a:off x="647417" y="1347614"/>
            <a:ext cx="7992888" cy="1770150"/>
            <a:chOff x="1619658" y="2897391"/>
            <a:chExt cx="4534164" cy="777240"/>
          </a:xfrm>
        </p:grpSpPr>
        <p:sp>
          <p:nvSpPr>
            <p:cNvPr id="15" name="Line 162"/>
            <p:cNvSpPr>
              <a:spLocks noChangeShapeType="1"/>
            </p:cNvSpPr>
            <p:nvPr/>
          </p:nvSpPr>
          <p:spPr bwMode="auto">
            <a:xfrm>
              <a:off x="1619658" y="3674631"/>
              <a:ext cx="4534164" cy="0"/>
            </a:xfrm>
            <a:prstGeom prst="line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4289" tIns="34289" rIns="34289" bIns="34289">
              <a:spAutoFit/>
            </a:bodyPr>
            <a:lstStyle/>
            <a:p>
              <a:endParaRPr lang="ru-RU" dirty="0"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</p:txBody>
        </p:sp>
        <p:sp>
          <p:nvSpPr>
            <p:cNvPr id="16" name="Line 162">
              <a:extLst>
                <a:ext uri="{FF2B5EF4-FFF2-40B4-BE49-F238E27FC236}">
                  <a16:creationId xmlns:a16="http://schemas.microsoft.com/office/drawing/2014/main" xmlns="" id="{3EC15568-6989-724F-9038-07D2BB9742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9658" y="2897391"/>
              <a:ext cx="4534164" cy="0"/>
            </a:xfrm>
            <a:prstGeom prst="line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4289" tIns="34289" rIns="34289" bIns="34289">
              <a:spAutoFit/>
            </a:bodyPr>
            <a:lstStyle/>
            <a:p>
              <a:endParaRPr lang="ru-RU" dirty="0"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</p:txBody>
        </p:sp>
      </p:grpSp>
      <p:sp>
        <p:nvSpPr>
          <p:cNvPr id="17" name="Rectangle 2"/>
          <p:cNvSpPr>
            <a:spLocks/>
          </p:cNvSpPr>
          <p:nvPr/>
        </p:nvSpPr>
        <p:spPr bwMode="auto">
          <a:xfrm>
            <a:off x="647417" y="1851670"/>
            <a:ext cx="7992888" cy="62324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Спасибо за внимание</a:t>
            </a:r>
            <a:endParaRPr lang="ru-RU" altLang="ru-RU" sz="3600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endParaRPr>
          </a:p>
        </p:txBody>
      </p:sp>
      <p:pic>
        <p:nvPicPr>
          <p:cNvPr id="18" name="Picture 2" descr="Без заголовка-filtered.png">
            <a:extLst>
              <a:ext uri="{FF2B5EF4-FFF2-40B4-BE49-F238E27FC236}">
                <a16:creationId xmlns:a16="http://schemas.microsoft.com/office/drawing/2014/main" xmlns="" id="{024C00CA-4CA8-3043-84BE-70ADFC1153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31"/>
          <a:stretch/>
        </p:blipFill>
        <p:spPr bwMode="auto">
          <a:xfrm>
            <a:off x="5268040" y="0"/>
            <a:ext cx="387596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03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0" y="87474"/>
            <a:ext cx="8820472" cy="4951989"/>
            <a:chOff x="0" y="87474"/>
            <a:chExt cx="8820472" cy="4951989"/>
          </a:xfrm>
        </p:grpSpPr>
        <p:sp>
          <p:nvSpPr>
            <p:cNvPr id="24" name="Rectangle 2">
              <a:extLst>
                <a:ext uri="{FF2B5EF4-FFF2-40B4-BE49-F238E27FC236}">
                  <a16:creationId xmlns="" xmlns:a16="http://schemas.microsoft.com/office/drawing/2014/main" id="{41DA676A-2941-4544-8CD6-2A7960727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13" y="87474"/>
              <a:ext cx="7459655" cy="292994"/>
            </a:xfrm>
            <a:prstGeom prst="rect">
              <a:avLst/>
            </a:prstGeom>
            <a:solidFill>
              <a:schemeClr val="accent1"/>
            </a:solidFill>
            <a:ln w="12700" cap="flat" cmpd="sng">
              <a:noFill/>
              <a:prstDash val="solid"/>
              <a:miter lim="400000"/>
              <a:headEnd type="none" w="med" len="med"/>
              <a:tailEnd type="triangle" w="med" len="med"/>
            </a:ln>
            <a:effectLst/>
          </p:spPr>
          <p:txBody>
            <a:bodyPr lIns="34289" tIns="34289" rIns="34289" bIns="34289" anchor="ctr"/>
            <a:lstStyle/>
            <a:p>
              <a:endPara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</p:txBody>
        </p:sp>
        <p:sp>
          <p:nvSpPr>
            <p:cNvPr id="25" name="Rectangle 4">
              <a:extLst>
                <a:ext uri="{FF2B5EF4-FFF2-40B4-BE49-F238E27FC236}">
                  <a16:creationId xmlns="" xmlns:a16="http://schemas.microsoft.com/office/drawing/2014/main" id="{DE642208-2581-4A45-A287-C58DF7F57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629" y="87474"/>
              <a:ext cx="7393738" cy="346247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triangle" w="med" len="med"/>
            </a:ln>
            <a:effectLst/>
          </p:spPr>
          <p:txBody>
            <a:bodyPr wrap="square" lIns="34289" tIns="34289" rIns="34289" bIns="34289">
              <a:spAutoFit/>
            </a:bodyPr>
            <a:lstStyle/>
            <a:p>
              <a:pPr algn="ctr"/>
              <a:r>
                <a:rPr lang="ru-RU" sz="1800" b="1" dirty="0" smtClean="0">
                  <a:solidFill>
                    <a:schemeClr val="bg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Arial" pitchFamily="34" charset="0"/>
                  <a:sym typeface="Verdana" pitchFamily="34" charset="0"/>
                </a:rPr>
                <a:t>Состав формы ЕФС-1. Раздел 2.</a:t>
              </a:r>
              <a:endParaRPr lang="ru-RU" sz="180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endParaRPr>
            </a:p>
          </p:txBody>
        </p:sp>
        <p:sp>
          <p:nvSpPr>
            <p:cNvPr id="28" name="Rectangle 2">
              <a:extLst>
                <a:ext uri="{FF2B5EF4-FFF2-40B4-BE49-F238E27FC236}">
                  <a16:creationId xmlns="" xmlns:a16="http://schemas.microsoft.com/office/drawing/2014/main" id="{4753B994-723F-304D-BB09-578D042BA6B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0" y="87474"/>
              <a:ext cx="342104" cy="292994"/>
            </a:xfrm>
            <a:prstGeom prst="rect">
              <a:avLst/>
            </a:prstGeom>
            <a:solidFill>
              <a:schemeClr val="accent1"/>
            </a:solidFill>
            <a:ln w="12700" cap="flat" cmpd="sng">
              <a:noFill/>
              <a:prstDash val="solid"/>
              <a:miter lim="400000"/>
              <a:headEnd type="none" w="med" len="med"/>
              <a:tailEnd type="triangle" w="med" len="med"/>
            </a:ln>
            <a:effectLst/>
          </p:spPr>
          <p:txBody>
            <a:bodyPr lIns="34289" tIns="34289" rIns="34289" bIns="34289" anchor="ctr"/>
            <a:lstStyle/>
            <a:p>
              <a:endPara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</p:txBody>
        </p:sp>
        <p:sp>
          <p:nvSpPr>
            <p:cNvPr id="29" name="Rectangle 2">
              <a:extLst>
                <a:ext uri="{FF2B5EF4-FFF2-40B4-BE49-F238E27FC236}">
                  <a16:creationId xmlns="" xmlns:a16="http://schemas.microsoft.com/office/drawing/2014/main" id="{18F6E69A-EC81-AD41-856C-7A300BBE52D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973568" y="87474"/>
              <a:ext cx="846904" cy="292994"/>
            </a:xfrm>
            <a:custGeom>
              <a:avLst/>
              <a:gdLst>
                <a:gd name="connsiteX0" fmla="*/ 0 w 846904"/>
                <a:gd name="connsiteY0" fmla="*/ 0 h 390658"/>
                <a:gd name="connsiteX1" fmla="*/ 846904 w 846904"/>
                <a:gd name="connsiteY1" fmla="*/ 0 h 390658"/>
                <a:gd name="connsiteX2" fmla="*/ 846904 w 846904"/>
                <a:gd name="connsiteY2" fmla="*/ 390658 h 390658"/>
                <a:gd name="connsiteX3" fmla="*/ 0 w 846904"/>
                <a:gd name="connsiteY3" fmla="*/ 390658 h 390658"/>
                <a:gd name="connsiteX4" fmla="*/ 0 w 846904"/>
                <a:gd name="connsiteY4" fmla="*/ 0 h 390658"/>
                <a:gd name="connsiteX0" fmla="*/ 182880 w 846904"/>
                <a:gd name="connsiteY0" fmla="*/ 9144 h 390658"/>
                <a:gd name="connsiteX1" fmla="*/ 846904 w 846904"/>
                <a:gd name="connsiteY1" fmla="*/ 0 h 390658"/>
                <a:gd name="connsiteX2" fmla="*/ 846904 w 846904"/>
                <a:gd name="connsiteY2" fmla="*/ 390658 h 390658"/>
                <a:gd name="connsiteX3" fmla="*/ 0 w 846904"/>
                <a:gd name="connsiteY3" fmla="*/ 390658 h 390658"/>
                <a:gd name="connsiteX4" fmla="*/ 182880 w 846904"/>
                <a:gd name="connsiteY4" fmla="*/ 9144 h 39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6904" h="390658">
                  <a:moveTo>
                    <a:pt x="182880" y="9144"/>
                  </a:moveTo>
                  <a:lnTo>
                    <a:pt x="846904" y="0"/>
                  </a:lnTo>
                  <a:lnTo>
                    <a:pt x="846904" y="390658"/>
                  </a:lnTo>
                  <a:lnTo>
                    <a:pt x="0" y="390658"/>
                  </a:lnTo>
                  <a:lnTo>
                    <a:pt x="182880" y="914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 cmpd="sng">
              <a:noFill/>
              <a:prstDash val="solid"/>
              <a:miter lim="400000"/>
              <a:headEnd type="none" w="med" len="med"/>
              <a:tailEnd type="triangle" w="med" len="med"/>
            </a:ln>
            <a:effectLst/>
          </p:spPr>
          <p:txBody>
            <a:bodyPr lIns="34289" tIns="34289" rIns="34289" bIns="34289" anchor="ctr"/>
            <a:lstStyle/>
            <a:p>
              <a:endPara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</p:txBody>
        </p:sp>
        <p:sp>
          <p:nvSpPr>
            <p:cNvPr id="32" name="Скругленный прямоугольник 31"/>
            <p:cNvSpPr>
              <a:spLocks/>
            </p:cNvSpPr>
            <p:nvPr/>
          </p:nvSpPr>
          <p:spPr>
            <a:xfrm>
              <a:off x="251521" y="481214"/>
              <a:ext cx="8489461" cy="51077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002060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Arial" pitchFamily="34" charset="0"/>
                </a:rPr>
                <a:t>Раздел 2. Сведения о начисленных страховых взносах на обязательное социальное страхование от несчастных случаев на производстве и профессиональных заболеваний</a:t>
              </a:r>
              <a:endParaRPr lang="ru-RU" sz="1200" b="1" dirty="0"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endParaRPr>
            </a:p>
          </p:txBody>
        </p:sp>
        <p:sp>
          <p:nvSpPr>
            <p:cNvPr id="33" name="Скругленный прямоугольник 32"/>
            <p:cNvSpPr>
              <a:spLocks/>
            </p:cNvSpPr>
            <p:nvPr/>
          </p:nvSpPr>
          <p:spPr>
            <a:xfrm>
              <a:off x="1281305" y="1146517"/>
              <a:ext cx="7448886" cy="30646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just"/>
              <a:r>
                <a:rPr lang="ru-RU" sz="1200" b="1" dirty="0">
                  <a:solidFill>
                    <a:srgbClr val="002060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Arial" pitchFamily="34" charset="0"/>
                </a:rPr>
                <a:t>Подраздел 2.1. Расчет сумм страховых взносов</a:t>
              </a:r>
              <a:endParaRPr lang="ru-RU" sz="1200" b="1" dirty="0"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endParaRPr>
            </a:p>
          </p:txBody>
        </p:sp>
        <p:sp>
          <p:nvSpPr>
            <p:cNvPr id="34" name="Скругленный прямоугольник 33"/>
            <p:cNvSpPr>
              <a:spLocks/>
            </p:cNvSpPr>
            <p:nvPr/>
          </p:nvSpPr>
          <p:spPr>
            <a:xfrm>
              <a:off x="1281304" y="3267582"/>
              <a:ext cx="7448887" cy="91940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just"/>
              <a:r>
                <a:rPr lang="ru-RU" sz="1200" b="1" dirty="0">
                  <a:solidFill>
                    <a:srgbClr val="002060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Arial" pitchFamily="34" charset="0"/>
                </a:rPr>
                <a:t>Подраздел 2.2. Сведения,  необходимые  для  исчисления  страховых  взносов  страхователями,  указанными  в пункте 2.1  статьи 22  Федерального закона от 24 июля 1998 г. № 125-ФЗ «Об обязательном социальном страховании от несчастных случаев на производстве и профессиональных заболеваний» </a:t>
              </a:r>
              <a:endParaRPr lang="ru-RU" sz="1200" b="1" dirty="0"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endParaRPr>
            </a:p>
          </p:txBody>
        </p:sp>
        <p:sp>
          <p:nvSpPr>
            <p:cNvPr id="35" name="Скругленный прямоугольник 34"/>
            <p:cNvSpPr>
              <a:spLocks/>
            </p:cNvSpPr>
            <p:nvPr/>
          </p:nvSpPr>
          <p:spPr>
            <a:xfrm>
              <a:off x="2627783" y="1551022"/>
              <a:ext cx="6102408" cy="153233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just"/>
              <a:r>
                <a:rPr lang="ru-RU" sz="1200" b="1" dirty="0">
                  <a:solidFill>
                    <a:srgbClr val="002060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Arial" pitchFamily="34" charset="0"/>
                </a:rPr>
                <a:t>Подраздел 2.1.1. Сведения об облагаемой базе для исчисления страховых взносов и исчисленных страховых взносах для организаций с выделенными самостоятельными классификационными единицами (СКЕ) или для организаций - государственных (муниципальных) учреждений, часть деятельности которых финансируется из бюджетов всех уровней и приравненных к ним источников (частичное финансирование), а также страхователей, исчисляющих страховые вносы по нескольким основаниям</a:t>
              </a:r>
              <a:endParaRPr lang="ru-RU" sz="1200" b="1" dirty="0"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endParaRPr>
            </a:p>
          </p:txBody>
        </p:sp>
        <p:sp>
          <p:nvSpPr>
            <p:cNvPr id="36" name="Скругленный прямоугольник 35"/>
            <p:cNvSpPr>
              <a:spLocks/>
            </p:cNvSpPr>
            <p:nvPr/>
          </p:nvSpPr>
          <p:spPr>
            <a:xfrm>
              <a:off x="1272804" y="4324374"/>
              <a:ext cx="7457387" cy="71508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just"/>
              <a:r>
                <a:rPr lang="ru-RU" sz="1200" b="1" dirty="0">
                  <a:solidFill>
                    <a:srgbClr val="002060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Arial" pitchFamily="34" charset="0"/>
                </a:rPr>
                <a:t>Подраздел 2.3. Сведения о результатах проведенных обязательных предварительных и периодических медицинских осмотров работников и проведенной специальной оценке условий труда на начало года</a:t>
              </a:r>
              <a:endParaRPr lang="ru-RU" sz="1200" b="1" dirty="0"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endParaRPr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>
              <a:off x="251520" y="735547"/>
              <a:ext cx="0" cy="39244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>
              <a:endCxn id="33" idx="1"/>
            </p:cNvCxnSpPr>
            <p:nvPr/>
          </p:nvCxnSpPr>
          <p:spPr>
            <a:xfrm flipV="1">
              <a:off x="251520" y="1299751"/>
              <a:ext cx="1029785" cy="850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/>
            <p:nvPr/>
          </p:nvCxnSpPr>
          <p:spPr>
            <a:xfrm>
              <a:off x="251520" y="3651870"/>
              <a:ext cx="1021284" cy="0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1288526" y="1308281"/>
              <a:ext cx="0" cy="10089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/>
            <p:cNvCxnSpPr>
              <a:endCxn id="35" idx="1"/>
            </p:cNvCxnSpPr>
            <p:nvPr/>
          </p:nvCxnSpPr>
          <p:spPr>
            <a:xfrm>
              <a:off x="1288524" y="2317189"/>
              <a:ext cx="1339259" cy="0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/>
            <p:cNvCxnSpPr/>
            <p:nvPr/>
          </p:nvCxnSpPr>
          <p:spPr>
            <a:xfrm>
              <a:off x="251520" y="4659982"/>
              <a:ext cx="1021284" cy="0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6">
            <a:extLst>
              <a:ext uri="{FF2B5EF4-FFF2-40B4-BE49-F238E27FC236}">
                <a16:creationId xmlns="" xmlns:a16="http://schemas.microsoft.com/office/drawing/2014/main" id="{E26B90EB-4072-7E4A-80AE-423045245DDD}"/>
              </a:ext>
            </a:extLst>
          </p:cNvPr>
          <p:cNvSpPr>
            <a:spLocks/>
          </p:cNvSpPr>
          <p:nvPr/>
        </p:nvSpPr>
        <p:spPr bwMode="auto">
          <a:xfrm>
            <a:off x="8172400" y="58679"/>
            <a:ext cx="315786" cy="40683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none" lIns="64291" tIns="64291" rIns="64291" bIns="64291" anchor="ctr">
            <a:spAutoFit/>
          </a:bodyPr>
          <a:lstStyle/>
          <a:p>
            <a:pPr algn="r" defTabSz="1928744"/>
            <a:r>
              <a:rPr lang="ru-RU" sz="18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4</a:t>
            </a:r>
            <a:r>
              <a:rPr lang="ru-RU" sz="1800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￼</a:t>
            </a:r>
            <a:endParaRPr lang="ru-RU" sz="1800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71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3" y="172522"/>
            <a:ext cx="7459655" cy="292994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xmlns="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90629" y="182748"/>
            <a:ext cx="7393738" cy="34624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Представление формы ЕФС-1 в орган Фонда</a:t>
            </a:r>
            <a:endParaRPr lang="ru-RU" sz="18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  <a:sym typeface="Verdana" pitchFamily="34" charset="0"/>
            </a:endParaRPr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172522"/>
            <a:ext cx="342104" cy="292994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7973568" y="172522"/>
            <a:ext cx="846904" cy="292994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58738" y="554583"/>
            <a:ext cx="8471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При направлении </a:t>
            </a:r>
            <a:r>
              <a:rPr lang="ru-RU" sz="1400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формы </a:t>
            </a:r>
            <a:r>
              <a:rPr lang="ru-RU" sz="1400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ЕФС-1 </a:t>
            </a:r>
            <a:r>
              <a:rPr lang="ru-RU" sz="14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допускается</a:t>
            </a:r>
            <a:r>
              <a:rPr lang="ru-RU" sz="1400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 представление отдельных разделов и подразделов в соответствии с законодательно установленными сроками</a:t>
            </a:r>
            <a:endParaRPr lang="ru-RU" sz="1400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06" y="617738"/>
            <a:ext cx="306608" cy="2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Прямоугольник 99"/>
          <p:cNvSpPr/>
          <p:nvPr/>
        </p:nvSpPr>
        <p:spPr>
          <a:xfrm>
            <a:off x="539552" y="1232369"/>
            <a:ext cx="84249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Форма ЕФС-1 </a:t>
            </a:r>
            <a:r>
              <a:rPr lang="ru-RU" sz="14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заполняется на основании первичных документов </a:t>
            </a:r>
            <a:r>
              <a:rPr lang="ru-RU" sz="1400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страхователя, в том числе приказов, других документов кадрового учета и данных бухгалтерского учета, технологической документации, а также на основании договоров гражданско-правового характера и иных договоров, на вознаграждение по которым в соответствии с законодательством Российской Федерации о налогах и сборах начисляются страховые взносы.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73838" y="2512295"/>
            <a:ext cx="84249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Форма ЕФС-1 </a:t>
            </a:r>
            <a:r>
              <a:rPr lang="ru-RU" sz="14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представляться</a:t>
            </a:r>
            <a:r>
              <a:rPr lang="ru-RU" sz="1400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в электронной </a:t>
            </a:r>
            <a:r>
              <a:rPr lang="ru-RU" sz="1400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форме, а </a:t>
            </a:r>
            <a:r>
              <a:rPr lang="ru-RU" sz="1400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при  численность работников </a:t>
            </a:r>
            <a:r>
              <a:rPr lang="ru-RU" sz="140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не превышающей</a:t>
            </a:r>
            <a:r>
              <a:rPr lang="ru-RU" sz="140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10 человек </a:t>
            </a:r>
            <a:r>
              <a:rPr lang="ru-RU" sz="1400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может быть представлена на </a:t>
            </a:r>
            <a:r>
              <a:rPr lang="ru-RU" sz="1400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бумажных </a:t>
            </a:r>
            <a:r>
              <a:rPr lang="ru-RU" sz="1400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носителях (в </a:t>
            </a:r>
            <a:r>
              <a:rPr lang="ru-RU" sz="1400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том числе в сопровождении магнитного носителя</a:t>
            </a:r>
            <a:r>
              <a:rPr lang="ru-RU" sz="1400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) подписанные руководителем и заверенные печалью организации</a:t>
            </a:r>
            <a:endParaRPr lang="ru-RU" sz="1400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5416" y="3557004"/>
            <a:ext cx="84165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Форма ЕФС-1 в форме электронного документа представляется страхователем по утвержденному формату и подписывается усиленной квалифицированной электронной подписью в соответствии с Федеральным законом от 06.04.2011 </a:t>
            </a:r>
            <a:r>
              <a:rPr lang="ru-RU" sz="1400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№ </a:t>
            </a:r>
            <a:r>
              <a:rPr lang="ru-RU" sz="1400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63-ФЗ «Об электронной подписи».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30" y="1276597"/>
            <a:ext cx="306608" cy="2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30" y="2572834"/>
            <a:ext cx="306608" cy="2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11" y="3816196"/>
            <a:ext cx="306608" cy="2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6">
            <a:extLst>
              <a:ext uri="{FF2B5EF4-FFF2-40B4-BE49-F238E27FC236}">
                <a16:creationId xmlns="" xmlns:a16="http://schemas.microsoft.com/office/drawing/2014/main" id="{E26B90EB-4072-7E4A-80AE-423045245DDD}"/>
              </a:ext>
            </a:extLst>
          </p:cNvPr>
          <p:cNvSpPr>
            <a:spLocks/>
          </p:cNvSpPr>
          <p:nvPr/>
        </p:nvSpPr>
        <p:spPr bwMode="auto">
          <a:xfrm>
            <a:off x="8239127" y="151447"/>
            <a:ext cx="315786" cy="40683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none" lIns="64291" tIns="64291" rIns="64291" bIns="64291" anchor="ctr">
            <a:spAutoFit/>
          </a:bodyPr>
          <a:lstStyle/>
          <a:p>
            <a:pPr algn="r" defTabSz="1928744"/>
            <a:r>
              <a:rPr lang="ru-RU" sz="18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5</a:t>
            </a:r>
            <a:r>
              <a:rPr lang="ru-RU" sz="1800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￼</a:t>
            </a:r>
            <a:endParaRPr lang="ru-RU" sz="1800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08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>
            <a:extLst>
              <a:ext uri="{FF2B5EF4-FFF2-40B4-BE49-F238E27FC236}">
                <a16:creationId xmlns="" xmlns:a16="http://schemas.microsoft.com/office/drawing/2014/main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3" y="87474"/>
            <a:ext cx="7675679" cy="292994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8" name="Rectangle 4">
            <a:extLst>
              <a:ext uri="{FF2B5EF4-FFF2-40B4-BE49-F238E27FC236}">
                <a16:creationId xmlns="" xmlns:a16="http://schemas.microsoft.com/office/drawing/2014/main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90629" y="74736"/>
            <a:ext cx="7393738" cy="34624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Особенности заполнения формы ЕФС-1. Титульный лист и разделы </a:t>
            </a:r>
            <a:r>
              <a:rPr lang="ru-RU" sz="18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1, 2</a:t>
            </a:r>
            <a:endParaRPr lang="ru-RU" sz="18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  <a:sym typeface="Verdana" pitchFamily="34" charset="0"/>
            </a:endParaRPr>
          </a:p>
        </p:txBody>
      </p:sp>
      <p:sp>
        <p:nvSpPr>
          <p:cNvPr id="49" name="Rectangle 2">
            <a:extLst>
              <a:ext uri="{FF2B5EF4-FFF2-40B4-BE49-F238E27FC236}">
                <a16:creationId xmlns="" xmlns:a16="http://schemas.microsoft.com/office/drawing/2014/main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87474"/>
            <a:ext cx="342104" cy="292994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1" name="Rectangle 2">
            <a:extLst>
              <a:ext uri="{FF2B5EF4-FFF2-40B4-BE49-F238E27FC236}">
                <a16:creationId xmlns="" xmlns:a16="http://schemas.microsoft.com/office/drawing/2014/main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78394" y="90070"/>
            <a:ext cx="846904" cy="292994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0" name="Скругленный прямоугольник 9"/>
          <p:cNvSpPr>
            <a:spLocks/>
          </p:cNvSpPr>
          <p:nvPr/>
        </p:nvSpPr>
        <p:spPr>
          <a:xfrm>
            <a:off x="209775" y="465516"/>
            <a:ext cx="2922066" cy="5348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Титульный лист</a:t>
            </a:r>
            <a:endParaRPr lang="ru-RU" sz="1400" b="1" dirty="0"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>
            <a:spLocks/>
          </p:cNvSpPr>
          <p:nvPr/>
        </p:nvSpPr>
        <p:spPr>
          <a:xfrm>
            <a:off x="209774" y="3575069"/>
            <a:ext cx="2969151" cy="11237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Раздел 2. Сведения о начисленных страховых взносах на обязательное социальное страхование от несчастных случаев на производстве и профессиональных заболеваний</a:t>
            </a:r>
            <a:endParaRPr lang="ru-RU" sz="1200" b="1" dirty="0"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>
            <a:spLocks/>
          </p:cNvSpPr>
          <p:nvPr/>
        </p:nvSpPr>
        <p:spPr>
          <a:xfrm>
            <a:off x="209774" y="1122508"/>
            <a:ext cx="2895929" cy="8683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1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Подраздел </a:t>
            </a:r>
            <a:r>
              <a:rPr lang="ru-RU" sz="11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1. </a:t>
            </a:r>
            <a:r>
              <a:rPr lang="ru-RU" sz="11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Сведения о трудовой  деятельности (ЗЛ)</a:t>
            </a:r>
          </a:p>
          <a:p>
            <a:pPr algn="just"/>
            <a:r>
              <a:rPr lang="ru-RU" sz="11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 раздела 1</a:t>
            </a:r>
            <a:endParaRPr lang="ru-RU" sz="1200" b="1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endParaRP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«ФИО-СНИЛС»</a:t>
            </a:r>
            <a:endParaRPr lang="ru-RU" sz="1200" b="1" dirty="0"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>
            <a:spLocks/>
          </p:cNvSpPr>
          <p:nvPr/>
        </p:nvSpPr>
        <p:spPr>
          <a:xfrm>
            <a:off x="3851920" y="1202074"/>
            <a:ext cx="4771505" cy="5107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Является обязательным при представлении подразделов 1.1 (ТД), 1.2 (СТАЖ), 1.3 (Зарплата Г(М)У) подраздела 1 формы</a:t>
            </a:r>
            <a:endParaRPr lang="ru-RU" sz="1200" b="1" dirty="0"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>
            <a:spLocks/>
          </p:cNvSpPr>
          <p:nvPr/>
        </p:nvSpPr>
        <p:spPr>
          <a:xfrm>
            <a:off x="171052" y="2125214"/>
            <a:ext cx="2971511" cy="11237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Подразделы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1.2</a:t>
            </a:r>
            <a:r>
              <a:rPr lang="ru-RU" sz="12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. Сведения о страховом </a:t>
            </a:r>
            <a:r>
              <a:rPr lang="ru-RU" sz="12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стаже 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1.3 </a:t>
            </a:r>
            <a:r>
              <a:rPr lang="ru-RU" sz="12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Сведения о заработной плате и условиях осуществления деятельности работников </a:t>
            </a:r>
            <a:r>
              <a:rPr lang="ru-RU" sz="12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Г(М)У</a:t>
            </a:r>
            <a:endParaRPr lang="ru-RU" sz="1200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>
            <a:spLocks/>
          </p:cNvSpPr>
          <p:nvPr/>
        </p:nvSpPr>
        <p:spPr>
          <a:xfrm>
            <a:off x="3932312" y="2211710"/>
            <a:ext cx="4649133" cy="71508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Не могут быть представлены данными с разными типами сведения за один и тот же отчетный период  на одно и тоже застрахованное лицо</a:t>
            </a:r>
            <a:endParaRPr lang="ru-RU" sz="1200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>
            <a:spLocks/>
          </p:cNvSpPr>
          <p:nvPr/>
        </p:nvSpPr>
        <p:spPr>
          <a:xfrm>
            <a:off x="3995936" y="3342917"/>
            <a:ext cx="4634517" cy="15323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2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Подраздел 2. </a:t>
            </a:r>
            <a:r>
              <a:rPr lang="ru-RU" sz="12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1 (Расчет);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2.3 (Мед. осмотр) раздела 2 является обязательным для заполнения всеми страхователями.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В случае отсутствия показателей для заполнения подразделов 2.1.1 (облагаемая база) и 2.2 (начисления СВ) указанные подразделы не заполняются и не представляются </a:t>
            </a:r>
            <a:endParaRPr lang="ru-RU" sz="1200" b="1" dirty="0"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>
            <a:spLocks/>
          </p:cNvSpPr>
          <p:nvPr/>
        </p:nvSpPr>
        <p:spPr>
          <a:xfrm>
            <a:off x="3779912" y="489556"/>
            <a:ext cx="4850541" cy="5107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Является обязательным для заполнения при представлении всех разделов и подразделов формы</a:t>
            </a:r>
            <a:endParaRPr lang="ru-RU" sz="1200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131842" y="641604"/>
            <a:ext cx="648070" cy="1826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>
            <a:off x="3105703" y="1375949"/>
            <a:ext cx="723652" cy="1826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3142563" y="2477717"/>
            <a:ext cx="789749" cy="1826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3178925" y="3955769"/>
            <a:ext cx="803056" cy="153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6">
            <a:extLst>
              <a:ext uri="{FF2B5EF4-FFF2-40B4-BE49-F238E27FC236}">
                <a16:creationId xmlns="" xmlns:a16="http://schemas.microsoft.com/office/drawing/2014/main" id="{E26B90EB-4072-7E4A-80AE-423045245DDD}"/>
              </a:ext>
            </a:extLst>
          </p:cNvPr>
          <p:cNvSpPr>
            <a:spLocks/>
          </p:cNvSpPr>
          <p:nvPr/>
        </p:nvSpPr>
        <p:spPr bwMode="auto">
          <a:xfrm>
            <a:off x="8543953" y="36709"/>
            <a:ext cx="315786" cy="40683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none" lIns="64291" tIns="64291" rIns="64291" bIns="64291" anchor="ctr">
            <a:spAutoFit/>
          </a:bodyPr>
          <a:lstStyle/>
          <a:p>
            <a:pPr algn="r" defTabSz="1928744"/>
            <a:r>
              <a:rPr lang="ru-RU" sz="18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6</a:t>
            </a:r>
            <a:r>
              <a:rPr lang="ru-RU" sz="1800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￼</a:t>
            </a:r>
            <a:endParaRPr lang="ru-RU" sz="1800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63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3" y="10504"/>
            <a:ext cx="7747687" cy="292994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xmlns="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55331" y="20730"/>
            <a:ext cx="7717069" cy="34624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Титульный лист формы ЕФС-1</a:t>
            </a:r>
            <a:endParaRPr lang="ru-RU" sz="18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  <a:sym typeface="Verdana" pitchFamily="34" charset="0"/>
            </a:endParaRPr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10504"/>
            <a:ext cx="342104" cy="292994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10504"/>
            <a:ext cx="846904" cy="292994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0" y="309518"/>
            <a:ext cx="6877198" cy="479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6952878" y="303498"/>
            <a:ext cx="2155626" cy="1242138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90754" y="498615"/>
            <a:ext cx="191775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Титульный лист является </a:t>
            </a:r>
            <a:r>
              <a:rPr lang="ru-RU" sz="105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обязательным </a:t>
            </a:r>
            <a:r>
              <a:rPr lang="ru-RU" sz="1050" dirty="0"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для заполнения при представлении всех разделов и подразделов формы ЕФС-1.</a:t>
            </a:r>
          </a:p>
        </p:txBody>
      </p:sp>
      <p:sp>
        <p:nvSpPr>
          <p:cNvPr id="20" name="Выноска 2 19"/>
          <p:cNvSpPr/>
          <p:nvPr/>
        </p:nvSpPr>
        <p:spPr>
          <a:xfrm>
            <a:off x="6912694" y="1530393"/>
            <a:ext cx="2195810" cy="90024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5620"/>
              <a:gd name="adj6" fmla="val -90304"/>
            </a:avLst>
          </a:prstGeom>
          <a:noFill/>
          <a:ln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05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«</a:t>
            </a:r>
            <a:r>
              <a:rPr lang="ru-RU" sz="105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ОКФС» </a:t>
            </a:r>
            <a:r>
              <a:rPr lang="ru-RU" sz="105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, «ОКОГУ», «ОКПО» - обязательны </a:t>
            </a:r>
            <a:r>
              <a:rPr lang="ru-RU" sz="105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для заполнения при представлении </a:t>
            </a:r>
            <a:r>
              <a:rPr lang="ru-RU" sz="105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подраздела 1.3 формы ЕФС-1 (з/</a:t>
            </a:r>
            <a:r>
              <a:rPr lang="ru-RU" sz="1050" dirty="0" err="1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пл</a:t>
            </a:r>
            <a:r>
              <a:rPr lang="ru-RU" sz="105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 гос.(</a:t>
            </a:r>
            <a:r>
              <a:rPr lang="ru-RU" sz="1050" dirty="0" err="1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муниц</a:t>
            </a:r>
            <a:r>
              <a:rPr lang="ru-RU" sz="105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.) учреждений)</a:t>
            </a:r>
            <a:endParaRPr lang="ru-RU" sz="105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endParaRPr>
          </a:p>
        </p:txBody>
      </p:sp>
      <p:sp>
        <p:nvSpPr>
          <p:cNvPr id="21" name="Выноска 2 20"/>
          <p:cNvSpPr/>
          <p:nvPr/>
        </p:nvSpPr>
        <p:spPr>
          <a:xfrm>
            <a:off x="6906428" y="2483063"/>
            <a:ext cx="2195810" cy="122341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626"/>
              <a:gd name="adj6" fmla="val -251671"/>
            </a:avLst>
          </a:prstGeom>
          <a:noFill/>
          <a:ln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05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Вновь созданные организации - страхователи по </a:t>
            </a:r>
            <a:r>
              <a:rPr lang="ru-RU" sz="105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ОСС указывают </a:t>
            </a:r>
            <a:r>
              <a:rPr lang="ru-RU" sz="105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код по данным органа </a:t>
            </a:r>
            <a:r>
              <a:rPr lang="ru-RU" sz="1050" dirty="0" err="1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гос.регистрации</a:t>
            </a:r>
            <a:r>
              <a:rPr lang="ru-RU" sz="105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, а начиная со второго года деятельности - код, подтвержденный в </a:t>
            </a:r>
            <a:r>
              <a:rPr lang="ru-RU" sz="105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 </a:t>
            </a:r>
            <a:r>
              <a:rPr lang="ru-RU" sz="105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органах Фонда.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085696"/>
            <a:ext cx="4680520" cy="216024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2" name="Выноска 2 21"/>
          <p:cNvSpPr/>
          <p:nvPr/>
        </p:nvSpPr>
        <p:spPr>
          <a:xfrm>
            <a:off x="6912694" y="3722861"/>
            <a:ext cx="2195810" cy="57708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22388"/>
              <a:gd name="adj6" fmla="val -142792"/>
            </a:avLst>
          </a:prstGeom>
          <a:noFill/>
          <a:ln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05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При заполнении ОГРН </a:t>
            </a:r>
            <a:r>
              <a:rPr lang="ru-RU" sz="105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юр. лица (13 знаков), </a:t>
            </a:r>
            <a:r>
              <a:rPr lang="ru-RU" sz="105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в первых двух ячейках </a:t>
            </a:r>
            <a:r>
              <a:rPr lang="ru-RU" sz="105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проставляются нули </a:t>
            </a:r>
            <a:r>
              <a:rPr lang="ru-RU" sz="105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(00)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5496" y="3111810"/>
            <a:ext cx="3096344" cy="216024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7" name="Выноска 2 16"/>
          <p:cNvSpPr/>
          <p:nvPr/>
        </p:nvSpPr>
        <p:spPr>
          <a:xfrm>
            <a:off x="6903118" y="4415465"/>
            <a:ext cx="2195810" cy="57708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83408"/>
              <a:gd name="adj6" fmla="val -228246"/>
            </a:avLst>
          </a:prstGeom>
          <a:noFill/>
          <a:ln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05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Заполняется при представлении сведений правопреемником за </a:t>
            </a:r>
            <a:r>
              <a:rPr lang="ru-RU" sz="1050" dirty="0" err="1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правопредшественника</a:t>
            </a:r>
            <a:endParaRPr lang="ru-RU" sz="105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="" xmlns:a16="http://schemas.microsoft.com/office/drawing/2014/main" id="{E26B90EB-4072-7E4A-80AE-423045245DDD}"/>
              </a:ext>
            </a:extLst>
          </p:cNvPr>
          <p:cNvSpPr>
            <a:spLocks/>
          </p:cNvSpPr>
          <p:nvPr/>
        </p:nvSpPr>
        <p:spPr bwMode="auto">
          <a:xfrm>
            <a:off x="8482559" y="-15444"/>
            <a:ext cx="315786" cy="40683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none" lIns="64291" tIns="64291" rIns="64291" bIns="64291" anchor="ctr">
            <a:spAutoFit/>
          </a:bodyPr>
          <a:lstStyle/>
          <a:p>
            <a:pPr algn="r" defTabSz="1928744"/>
            <a:r>
              <a:rPr lang="ru-RU" sz="18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7</a:t>
            </a:r>
            <a:r>
              <a:rPr lang="ru-RU" sz="1800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￼</a:t>
            </a:r>
            <a:endParaRPr lang="ru-RU" sz="1800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90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3" y="10505"/>
            <a:ext cx="7747687" cy="398065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xmlns="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55331" y="-27021"/>
            <a:ext cx="7717069" cy="43858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Раздел 1 «</a:t>
            </a:r>
            <a:r>
              <a:rPr lang="ru-RU" sz="12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Сведения </a:t>
            </a:r>
            <a:r>
              <a:rPr lang="ru-RU" sz="120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о трудовой (иной) деятельности, страховом стаже, заработной плате и дополнительных страховых взносах на накопительную пенсию</a:t>
            </a:r>
            <a:r>
              <a:rPr lang="ru-RU" sz="12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»</a:t>
            </a:r>
            <a:endParaRPr lang="ru-RU" sz="12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  <a:sym typeface="Verdana" pitchFamily="34" charset="0"/>
            </a:endParaRPr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64510"/>
            <a:ext cx="342104" cy="292994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64510"/>
            <a:ext cx="846904" cy="292994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55330" y="507295"/>
            <a:ext cx="8581166" cy="2894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just"/>
            <a:r>
              <a:rPr lang="ru-RU" sz="1100" b="1" dirty="0" smtClean="0">
                <a:solidFill>
                  <a:schemeClr val="accent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Подраздел </a:t>
            </a:r>
            <a:r>
              <a:rPr lang="ru-RU" sz="1100" b="1" dirty="0">
                <a:solidFill>
                  <a:schemeClr val="accent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1. Сведения о трудовой (иной) деятельности, страховом стаже, заработной плате зарегистрированного лица (</a:t>
            </a:r>
            <a:r>
              <a:rPr lang="ru-RU" sz="1100" b="1" dirty="0" smtClean="0">
                <a:solidFill>
                  <a:schemeClr val="accent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ЗЛ)</a:t>
            </a:r>
            <a:endParaRPr lang="ru-RU" sz="1100" b="1" dirty="0">
              <a:solidFill>
                <a:schemeClr val="accent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9" y="527426"/>
            <a:ext cx="305232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77" y="951570"/>
            <a:ext cx="8865444" cy="1119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Выноска 2 27"/>
          <p:cNvSpPr/>
          <p:nvPr/>
        </p:nvSpPr>
        <p:spPr>
          <a:xfrm>
            <a:off x="6768678" y="1145311"/>
            <a:ext cx="2195810" cy="261610"/>
          </a:xfrm>
          <a:prstGeom prst="borderCallout2">
            <a:avLst>
              <a:gd name="adj1" fmla="val 30113"/>
              <a:gd name="adj2" fmla="val 343"/>
              <a:gd name="adj3" fmla="val 40219"/>
              <a:gd name="adj4" fmla="val -27077"/>
              <a:gd name="adj5" fmla="val 86698"/>
              <a:gd name="adj6" fmla="val -36516"/>
            </a:avLst>
          </a:prstGeom>
          <a:noFill/>
          <a:ln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05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ИНН указывается при наличии</a:t>
            </a:r>
            <a:endParaRPr lang="ru-RU" sz="1050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endParaRPr>
          </a:p>
        </p:txBody>
      </p:sp>
      <p:sp>
        <p:nvSpPr>
          <p:cNvPr id="29" name="Выноска 2 28"/>
          <p:cNvSpPr/>
          <p:nvPr/>
        </p:nvSpPr>
        <p:spPr>
          <a:xfrm>
            <a:off x="2453819" y="2132298"/>
            <a:ext cx="2263313" cy="600164"/>
          </a:xfrm>
          <a:prstGeom prst="borderCallout2">
            <a:avLst>
              <a:gd name="adj1" fmla="val -2295"/>
              <a:gd name="adj2" fmla="val 44588"/>
              <a:gd name="adj3" fmla="val -26589"/>
              <a:gd name="adj4" fmla="val 70356"/>
              <a:gd name="adj5" fmla="val -29696"/>
              <a:gd name="adj6" fmla="val 95004"/>
            </a:avLst>
          </a:prstGeom>
          <a:noFill/>
          <a:ln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Статус ЗЛ - </a:t>
            </a:r>
            <a:r>
              <a:rPr lang="ru-RU" sz="11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у</a:t>
            </a:r>
            <a:r>
              <a:rPr lang="ru-RU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казывается один из кодов, предусмотренных порядком заполнения</a:t>
            </a:r>
            <a:endParaRPr lang="ru-RU" sz="1100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404669"/>
              </p:ext>
            </p:extLst>
          </p:nvPr>
        </p:nvGraphicFramePr>
        <p:xfrm>
          <a:off x="90110" y="3038929"/>
          <a:ext cx="8917811" cy="20859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3326"/>
                <a:gridCol w="8324485"/>
              </a:tblGrid>
              <a:tr h="1853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pitchFamily="34" charset="0"/>
                        </a:rPr>
                        <a:t>Код</a:t>
                      </a:r>
                      <a:endParaRPr lang="ru-RU" sz="7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Arial" pitchFamily="34" charset="0"/>
                      </a:endParaRPr>
                    </a:p>
                  </a:txBody>
                  <a:tcPr marL="27087" marR="27087" marT="33422" marB="33422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pitchFamily="34" charset="0"/>
                        </a:rPr>
                        <a:t>Статус зарегистрированного лица</a:t>
                      </a:r>
                      <a:endParaRPr lang="ru-RU" sz="7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Arial" pitchFamily="34" charset="0"/>
                      </a:endParaRPr>
                    </a:p>
                  </a:txBody>
                  <a:tcPr marL="27087" marR="27087" marT="33422" marB="33422">
                    <a:solidFill>
                      <a:schemeClr val="bg2"/>
                    </a:solidFill>
                  </a:tcPr>
                </a:tc>
              </a:tr>
              <a:tr h="1534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pitchFamily="34" charset="0"/>
                        </a:rPr>
                        <a:t>ГРФ</a:t>
                      </a:r>
                      <a:endParaRPr lang="ru-RU" sz="700" b="1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Arial" pitchFamily="34" charset="0"/>
                      </a:endParaRPr>
                    </a:p>
                  </a:txBody>
                  <a:tcPr marL="27087" marR="27087" marT="33422" marB="33422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635"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pitchFamily="34" charset="0"/>
                        </a:rPr>
                        <a:t>граждане Российской Федерации</a:t>
                      </a:r>
                      <a:endParaRPr lang="ru-RU" sz="7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Arial" pitchFamily="34" charset="0"/>
                      </a:endParaRPr>
                    </a:p>
                  </a:txBody>
                  <a:tcPr marL="27087" marR="27087" marT="33422" marB="33422">
                    <a:solidFill>
                      <a:schemeClr val="bg2"/>
                    </a:solidFill>
                  </a:tcPr>
                </a:tc>
              </a:tr>
              <a:tr h="2468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pitchFamily="34" charset="0"/>
                        </a:rPr>
                        <a:t>ПЖИГ</a:t>
                      </a:r>
                      <a:endParaRPr lang="ru-RU" sz="700" b="1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Arial" pitchFamily="34" charset="0"/>
                      </a:endParaRPr>
                    </a:p>
                  </a:txBody>
                  <a:tcPr marL="27087" marR="27087" marT="33422" marB="33422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635"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pitchFamily="34" charset="0"/>
                        </a:rPr>
                        <a:t>иностранные граждане или лица без гражданства, постоянно проживающие на территории Российской Федерации</a:t>
                      </a:r>
                      <a:endParaRPr lang="ru-RU" sz="7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Arial" pitchFamily="34" charset="0"/>
                      </a:endParaRPr>
                    </a:p>
                  </a:txBody>
                  <a:tcPr marL="27087" marR="27087" marT="33422" marB="33422">
                    <a:solidFill>
                      <a:schemeClr val="bg2"/>
                    </a:solidFill>
                  </a:tcPr>
                </a:tc>
              </a:tr>
              <a:tr h="4268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pitchFamily="34" charset="0"/>
                        </a:rPr>
                        <a:t>ВЖИГ</a:t>
                      </a:r>
                      <a:endParaRPr lang="ru-RU" sz="700" b="1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Arial" pitchFamily="34" charset="0"/>
                      </a:endParaRPr>
                    </a:p>
                  </a:txBody>
                  <a:tcPr marL="27087" marR="27087" marT="33422" marB="33422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635"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pitchFamily="34" charset="0"/>
                        </a:rPr>
                        <a:t>иностранные граждане или лица без гражданства, временно проживающие на территории Российской Федерации, а также временно пребывающие на территории Российской Федерации иностранные граждане или лица без гражданства, которым предоставлено временное убежище в соответствии с Федеральным законом от 19 февраля 1993 г. № 4528-1 «О </a:t>
                      </a:r>
                      <a:r>
                        <a:rPr lang="ru-RU" sz="9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pitchFamily="34" charset="0"/>
                        </a:rPr>
                        <a:t>беженцах»</a:t>
                      </a:r>
                      <a:endParaRPr lang="ru-RU" sz="7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Arial" pitchFamily="34" charset="0"/>
                      </a:endParaRPr>
                    </a:p>
                  </a:txBody>
                  <a:tcPr marL="27087" marR="27087" marT="33422" marB="33422">
                    <a:solidFill>
                      <a:schemeClr val="bg2"/>
                    </a:solidFill>
                  </a:tcPr>
                </a:tc>
              </a:tr>
              <a:tr h="3068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pitchFamily="34" charset="0"/>
                        </a:rPr>
                        <a:t>ВПИГ</a:t>
                      </a:r>
                      <a:endParaRPr lang="ru-RU" sz="700" b="1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Arial" pitchFamily="34" charset="0"/>
                      </a:endParaRPr>
                    </a:p>
                  </a:txBody>
                  <a:tcPr marL="27087" marR="27087" marT="33422" marB="33422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635"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pitchFamily="34" charset="0"/>
                        </a:rPr>
                        <a:t>иностранные граждане или лица без гражданства (за исключением высококвалифицированных специалистов в соответствии с Федеральным законом от 25 июля 2002 г. № 115-ФЗ «О правовом положении иностранных граждан в Российской Федерации</a:t>
                      </a:r>
                      <a:r>
                        <a:rPr lang="ru-RU" sz="9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pitchFamily="34" charset="0"/>
                        </a:rPr>
                        <a:t>»</a:t>
                      </a:r>
                      <a:endParaRPr lang="ru-RU" sz="7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Arial" pitchFamily="34" charset="0"/>
                      </a:endParaRPr>
                    </a:p>
                  </a:txBody>
                  <a:tcPr marL="27087" marR="27087" marT="33422" marB="33422">
                    <a:solidFill>
                      <a:schemeClr val="bg2"/>
                    </a:solidFill>
                  </a:tcPr>
                </a:tc>
              </a:tr>
              <a:tr h="4487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pitchFamily="34" charset="0"/>
                        </a:rPr>
                        <a:t>ВКС</a:t>
                      </a:r>
                      <a:endParaRPr lang="ru-RU" sz="700" b="1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Arial" pitchFamily="34" charset="0"/>
                      </a:endParaRPr>
                    </a:p>
                  </a:txBody>
                  <a:tcPr marL="27087" marR="27087" marT="33422" marB="33422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635"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pitchFamily="34" charset="0"/>
                        </a:rPr>
                        <a:t>иностранные граждане или лица без гражданства из числа высококвалифицированных специалистов в соответствии с Федеральным законом от 25 июля 2002 г. № 115-ФЗ «О правовом положении иностранных граждан в Российской Федерации», временно пребывающие на территории Российской Федерации</a:t>
                      </a:r>
                      <a:endParaRPr lang="ru-RU" sz="7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Arial" pitchFamily="34" charset="0"/>
                      </a:endParaRPr>
                    </a:p>
                  </a:txBody>
                  <a:tcPr marL="27087" marR="27087" marT="33422" marB="33422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0" name="Выноска 2 29"/>
          <p:cNvSpPr/>
          <p:nvPr/>
        </p:nvSpPr>
        <p:spPr>
          <a:xfrm>
            <a:off x="4855526" y="2039964"/>
            <a:ext cx="4218575" cy="738664"/>
          </a:xfrm>
          <a:prstGeom prst="borderCallout2">
            <a:avLst>
              <a:gd name="adj1" fmla="val -2295"/>
              <a:gd name="adj2" fmla="val 24357"/>
              <a:gd name="adj3" fmla="val -13992"/>
              <a:gd name="adj4" fmla="val 24625"/>
              <a:gd name="adj5" fmla="val -13452"/>
              <a:gd name="adj6" fmla="val 29896"/>
            </a:avLst>
          </a:prstGeom>
          <a:noFill/>
          <a:ln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05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Заполняется </a:t>
            </a:r>
            <a:r>
              <a:rPr lang="ru-RU" sz="105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в соответствии с Общероссийским классификатором стран </a:t>
            </a:r>
            <a:r>
              <a:rPr lang="ru-RU" sz="105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мира (от 14.12.2001 №529-ст). </a:t>
            </a:r>
          </a:p>
          <a:p>
            <a:pPr algn="just"/>
            <a:r>
              <a:rPr lang="ru-RU" sz="105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Для </a:t>
            </a:r>
            <a:r>
              <a:rPr lang="ru-RU" sz="105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лиц без гражданства в поле «Гражданство (код страны)» указывается код  «000</a:t>
            </a:r>
            <a:r>
              <a:rPr lang="ru-RU" sz="105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».</a:t>
            </a:r>
            <a:endParaRPr lang="ru-RU" sz="1050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39552" y="2732462"/>
            <a:ext cx="3312368" cy="30646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Возможные значения статуса ЗЛ</a:t>
            </a:r>
            <a:endParaRPr lang="ru-RU" sz="12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endParaRPr>
          </a:p>
        </p:txBody>
      </p:sp>
      <p:sp>
        <p:nvSpPr>
          <p:cNvPr id="32" name="4-конечная звезда 31"/>
          <p:cNvSpPr/>
          <p:nvPr/>
        </p:nvSpPr>
        <p:spPr>
          <a:xfrm flipV="1">
            <a:off x="145566" y="2731866"/>
            <a:ext cx="328031" cy="270028"/>
          </a:xfrm>
          <a:prstGeom prst="star4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261" y="2710619"/>
            <a:ext cx="3696661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4-конечная звезда 32"/>
          <p:cNvSpPr/>
          <p:nvPr/>
        </p:nvSpPr>
        <p:spPr>
          <a:xfrm flipV="1">
            <a:off x="4860033" y="2719985"/>
            <a:ext cx="328031" cy="270028"/>
          </a:xfrm>
          <a:prstGeom prst="star4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8" name="Выноска 2 17"/>
          <p:cNvSpPr/>
          <p:nvPr/>
        </p:nvSpPr>
        <p:spPr>
          <a:xfrm>
            <a:off x="116870" y="2063048"/>
            <a:ext cx="2263313" cy="600164"/>
          </a:xfrm>
          <a:prstGeom prst="borderCallout2">
            <a:avLst>
              <a:gd name="adj1" fmla="val -2295"/>
              <a:gd name="adj2" fmla="val 44588"/>
              <a:gd name="adj3" fmla="val -53428"/>
              <a:gd name="adj4" fmla="val 68878"/>
              <a:gd name="adj5" fmla="val -99632"/>
              <a:gd name="adj6" fmla="val 21461"/>
            </a:avLst>
          </a:prstGeom>
          <a:noFill/>
          <a:ln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СНИЛС в формате 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XXX-XXX-XXX-XX </a:t>
            </a:r>
            <a:r>
              <a:rPr lang="ru-RU" sz="11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или </a:t>
            </a:r>
            <a:endParaRPr lang="ru-RU" sz="1100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endParaRPr>
          </a:p>
          <a:p>
            <a:pPr algn="ctr"/>
            <a:r>
              <a:rPr lang="en-US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XXX-XXX-XXX </a:t>
            </a:r>
            <a:r>
              <a:rPr lang="en-US" sz="11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XX. </a:t>
            </a:r>
            <a:endParaRPr lang="ru-RU" sz="1100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="" xmlns:a16="http://schemas.microsoft.com/office/drawing/2014/main" id="{E26B90EB-4072-7E4A-80AE-423045245DDD}"/>
              </a:ext>
            </a:extLst>
          </p:cNvPr>
          <p:cNvSpPr>
            <a:spLocks/>
          </p:cNvSpPr>
          <p:nvPr/>
        </p:nvSpPr>
        <p:spPr bwMode="auto">
          <a:xfrm>
            <a:off x="8460432" y="40889"/>
            <a:ext cx="315786" cy="40683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none" lIns="64291" tIns="64291" rIns="64291" bIns="64291" anchor="ctr">
            <a:spAutoFit/>
          </a:bodyPr>
          <a:lstStyle/>
          <a:p>
            <a:pPr algn="r" defTabSz="1928744"/>
            <a:r>
              <a:rPr lang="ru-RU" sz="18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8</a:t>
            </a:r>
            <a:r>
              <a:rPr lang="ru-RU" sz="1800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￼</a:t>
            </a:r>
            <a:endParaRPr lang="ru-RU" sz="1800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99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3" y="64510"/>
            <a:ext cx="7747687" cy="292994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xmlns="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55331" y="66897"/>
            <a:ext cx="7717069" cy="315469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Подраздел 1.1. «</a:t>
            </a:r>
            <a:r>
              <a:rPr lang="ru-RU" sz="160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Сведения о трудовой (иной) </a:t>
            </a:r>
            <a:r>
              <a:rPr lang="ru-RU" sz="16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деятельности»</a:t>
            </a:r>
            <a:endParaRPr lang="ru-RU" sz="16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  <a:sym typeface="Verdana" pitchFamily="34" charset="0"/>
            </a:endParaRPr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64509"/>
            <a:ext cx="342104" cy="292994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64509"/>
            <a:ext cx="846904" cy="292994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19672" y="1434772"/>
            <a:ext cx="1008112" cy="10849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Работник</a:t>
            </a:r>
          </a:p>
          <a:p>
            <a:pPr algn="ctr"/>
            <a:r>
              <a:rPr lang="ru-RU" sz="105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(включая  совмести-</a:t>
            </a:r>
            <a:r>
              <a:rPr lang="ru-RU" sz="1050" dirty="0" err="1" smtClean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телей</a:t>
            </a:r>
            <a:r>
              <a:rPr lang="ru-RU" sz="105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 и на дистанци-онной работе)</a:t>
            </a:r>
            <a:endParaRPr lang="ru-RU" sz="1050" dirty="0">
              <a:latin typeface="PT Astra Serif" panose="020A0603040505020204" pitchFamily="18" charset="-52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pic>
        <p:nvPicPr>
          <p:cNvPr id="19" name="Рисунок 18" descr="f1.eps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80330" y="840705"/>
            <a:ext cx="631431" cy="60888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2801699" y="760308"/>
            <a:ext cx="4338336" cy="65645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Заключены или прекращены трудовые (служебные) отношения </a:t>
            </a:r>
          </a:p>
        </p:txBody>
      </p:sp>
      <p:sp>
        <p:nvSpPr>
          <p:cNvPr id="21" name="Нашивка 20"/>
          <p:cNvSpPr/>
          <p:nvPr/>
        </p:nvSpPr>
        <p:spPr>
          <a:xfrm>
            <a:off x="1259632" y="861176"/>
            <a:ext cx="504056" cy="432048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2" name="Заголовок 2"/>
          <p:cNvSpPr>
            <a:spLocks noGrp="1"/>
          </p:cNvSpPr>
          <p:nvPr/>
        </p:nvSpPr>
        <p:spPr bwMode="auto">
          <a:xfrm>
            <a:off x="144016" y="400693"/>
            <a:ext cx="8892480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/>
            <a:r>
              <a:rPr lang="ru-RU" sz="1400" b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Подраздел </a:t>
            </a:r>
            <a:r>
              <a:rPr lang="ru-RU" sz="1400" b="1" dirty="0" smtClean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1.1. под</a:t>
            </a:r>
            <a:r>
              <a:rPr lang="ru-RU" sz="1400" b="1" dirty="0" smtClean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раздела </a:t>
            </a:r>
            <a:r>
              <a:rPr lang="ru-RU" sz="1400" b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1 </a:t>
            </a:r>
            <a:r>
              <a:rPr lang="ru-RU" sz="1400" b="1" dirty="0" smtClean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раздела 1 формы </a:t>
            </a:r>
            <a:r>
              <a:rPr lang="ru-RU" sz="1400" b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ЕФС-1 </a:t>
            </a:r>
            <a:r>
              <a:rPr lang="ru-RU" sz="1400" b="1" dirty="0" smtClean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заполняется и представляется</a:t>
            </a:r>
            <a:endParaRPr lang="ru-RU" sz="1400" b="1" dirty="0">
              <a:solidFill>
                <a:srgbClr val="0070C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801698" y="1499309"/>
            <a:ext cx="4434598" cy="17381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100" b="1" dirty="0">
              <a:solidFill>
                <a:schemeClr val="accent1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01698" y="1506197"/>
            <a:ext cx="443459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solidFill>
                  <a:srgbClr val="4472C4">
                    <a:lumMod val="50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Заключены </a:t>
            </a:r>
            <a:r>
              <a:rPr lang="ru-RU" sz="1100" b="1" dirty="0">
                <a:solidFill>
                  <a:srgbClr val="4472C4">
                    <a:lumMod val="50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договоры гражданско-правового характера о выполнении работ (оказании услуг), договоры авторского заказа, договоры об отчуждении исключительного права на произведения науки, литературы, искусства, издательские лицензионные договоры, лицензионные договоры о предоставлении права использования произведения науки, литературы, искусства, в том числе договоры о передаче полномочий по управлению правами, заключенные с организацией по управлению правами на коллективной основе, на вознаграждение по которым начисляются страховые взносы</a:t>
            </a:r>
          </a:p>
        </p:txBody>
      </p:sp>
      <p:sp>
        <p:nvSpPr>
          <p:cNvPr id="42" name="Rectangle 112"/>
          <p:cNvSpPr>
            <a:spLocks/>
          </p:cNvSpPr>
          <p:nvPr/>
        </p:nvSpPr>
        <p:spPr bwMode="auto">
          <a:xfrm>
            <a:off x="101986" y="1417351"/>
            <a:ext cx="1373671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  <a:sym typeface="Arial Narrow" pitchFamily="34" charset="0"/>
              </a:rPr>
              <a:t>Работодатель</a:t>
            </a:r>
            <a:endParaRPr lang="ru-RU" sz="1200" dirty="0">
              <a:latin typeface="PT Astra Serif" panose="020A0603040505020204" pitchFamily="18" charset="-52"/>
              <a:ea typeface="PT Astra Serif" panose="020A0603040505020204" pitchFamily="18" charset="-52"/>
              <a:cs typeface="Arial" panose="020B0604020202020204" pitchFamily="34" charset="0"/>
              <a:sym typeface="Arial Narrow" pitchFamily="34" charset="0"/>
            </a:endParaRPr>
          </a:p>
        </p:txBody>
      </p:sp>
      <p:grpSp>
        <p:nvGrpSpPr>
          <p:cNvPr id="43" name="Group 113"/>
          <p:cNvGrpSpPr>
            <a:grpSpLocks/>
          </p:cNvGrpSpPr>
          <p:nvPr/>
        </p:nvGrpSpPr>
        <p:grpSpPr bwMode="auto">
          <a:xfrm>
            <a:off x="203315" y="735548"/>
            <a:ext cx="1078821" cy="763760"/>
            <a:chOff x="0" y="0"/>
            <a:chExt cx="582841" cy="582841"/>
          </a:xfrm>
        </p:grpSpPr>
        <p:sp>
          <p:nvSpPr>
            <p:cNvPr id="44" name="Oval 114"/>
            <p:cNvSpPr>
              <a:spLocks/>
            </p:cNvSpPr>
            <p:nvPr/>
          </p:nvSpPr>
          <p:spPr bwMode="auto">
            <a:xfrm>
              <a:off x="0" y="0"/>
              <a:ext cx="582841" cy="582841"/>
            </a:xfrm>
            <a:prstGeom prst="ellipse">
              <a:avLst/>
            </a:prstGeom>
            <a:solidFill>
              <a:srgbClr val="F5EEE4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10300" dir="2700000" algn="ctr" rotWithShape="0">
                <a:srgbClr val="000000">
                  <a:alpha val="34999"/>
                </a:srgbClr>
              </a:outerShdw>
            </a:effectLst>
          </p:spPr>
          <p:txBody>
            <a:bodyPr lIns="45720" rIns="45720" anchor="ctr"/>
            <a:lstStyle/>
            <a:p>
              <a:endParaRPr lang="ru-RU" sz="1600"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</p:txBody>
        </p:sp>
        <p:pic>
          <p:nvPicPr>
            <p:cNvPr id="45" name="Picture 115" descr="industry-icon-png-18570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588" y="21103"/>
              <a:ext cx="463664" cy="463664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</p:pic>
      </p:grpSp>
      <p:sp>
        <p:nvSpPr>
          <p:cNvPr id="51" name="4-конечная звезда 50"/>
          <p:cNvSpPr/>
          <p:nvPr/>
        </p:nvSpPr>
        <p:spPr>
          <a:xfrm flipV="1">
            <a:off x="7124290" y="1371183"/>
            <a:ext cx="328031" cy="270028"/>
          </a:xfrm>
          <a:prstGeom prst="star4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" name="Вертикальный свиток 1"/>
          <p:cNvSpPr/>
          <p:nvPr/>
        </p:nvSpPr>
        <p:spPr>
          <a:xfrm rot="10800000">
            <a:off x="7236296" y="735546"/>
            <a:ext cx="1872208" cy="2970330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472320" y="719428"/>
            <a:ext cx="1636185" cy="30008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altLang="ru-RU" sz="105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  <a:sym typeface="Arial" charset="0"/>
              </a:rPr>
              <a:t>прием, </a:t>
            </a:r>
            <a:r>
              <a:rPr lang="ru-RU" altLang="ru-RU" sz="105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  <a:sym typeface="Arial" charset="0"/>
              </a:rPr>
              <a:t>перевод,</a:t>
            </a:r>
          </a:p>
          <a:p>
            <a:r>
              <a:rPr lang="ru-RU" altLang="ru-RU" sz="105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  <a:sym typeface="Arial" charset="0"/>
              </a:rPr>
              <a:t>увольнение, установление второй </a:t>
            </a:r>
          </a:p>
          <a:p>
            <a:r>
              <a:rPr lang="ru-RU" altLang="ru-RU" sz="105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  <a:sym typeface="Arial" charset="0"/>
              </a:rPr>
              <a:t>и последующей профессии или иной квалификации,</a:t>
            </a:r>
          </a:p>
          <a:p>
            <a:r>
              <a:rPr lang="ru-RU" altLang="ru-RU" sz="105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  <a:sym typeface="Arial" charset="0"/>
              </a:rPr>
              <a:t>запрет занимать должность, </a:t>
            </a:r>
            <a:r>
              <a:rPr lang="ru-RU" altLang="ru-RU" sz="105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  <a:sym typeface="Arial" charset="0"/>
              </a:rPr>
              <a:t> переименование,</a:t>
            </a:r>
          </a:p>
          <a:p>
            <a:r>
              <a:rPr lang="ru-RU" altLang="ru-RU" sz="1050" b="1" dirty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  <a:sym typeface="Arial" charset="0"/>
              </a:rPr>
              <a:t>п</a:t>
            </a:r>
            <a:r>
              <a:rPr lang="ru-RU" altLang="ru-RU" sz="105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  <a:sym typeface="Arial" charset="0"/>
              </a:rPr>
              <a:t>риостановление,</a:t>
            </a:r>
          </a:p>
          <a:p>
            <a:r>
              <a:rPr lang="ru-RU" altLang="ru-RU" sz="105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  <a:sym typeface="Arial" charset="0"/>
              </a:rPr>
              <a:t>возобновление,</a:t>
            </a:r>
          </a:p>
          <a:p>
            <a:r>
              <a:rPr lang="ru-RU" altLang="ru-RU" sz="1050" b="1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  <a:sym typeface="Arial" charset="0"/>
              </a:rPr>
              <a:t>отмена </a:t>
            </a:r>
            <a:r>
              <a:rPr lang="ru-RU" altLang="ru-RU" sz="1050" b="1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  <a:sym typeface="Arial" charset="0"/>
              </a:rPr>
              <a:t>ранее произведенных </a:t>
            </a:r>
            <a:r>
              <a:rPr lang="ru-RU" altLang="ru-RU" sz="1050" b="1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  <a:sym typeface="Arial" charset="0"/>
              </a:rPr>
              <a:t>мероприятий,</a:t>
            </a:r>
          </a:p>
          <a:p>
            <a:r>
              <a:rPr lang="ru-RU" altLang="ru-RU" sz="1050" b="1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  <a:sym typeface="Arial" charset="0"/>
              </a:rPr>
              <a:t>п</a:t>
            </a:r>
            <a:r>
              <a:rPr lang="ru-RU" altLang="ru-RU" sz="1050" b="1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  <a:sym typeface="Arial" charset="0"/>
              </a:rPr>
              <a:t>одача заявления на ЭТК/БТК, начало/окончание</a:t>
            </a:r>
          </a:p>
          <a:p>
            <a:r>
              <a:rPr lang="ru-RU" sz="1050" b="1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  <a:sym typeface="Arial" charset="0"/>
              </a:rPr>
              <a:t>д</a:t>
            </a:r>
            <a:r>
              <a:rPr lang="ru-RU" sz="1050" b="1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  <a:sym typeface="Arial" charset="0"/>
              </a:rPr>
              <a:t>оговора ГПХ</a:t>
            </a:r>
            <a:endParaRPr lang="ru-RU" sz="105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499992" y="4487257"/>
            <a:ext cx="4572003" cy="664012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4400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не позднее 25 числа месяца, следующего за </a:t>
            </a:r>
            <a:r>
              <a:rPr lang="ru-RU" sz="11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отчетным месяцем</a:t>
            </a:r>
            <a:r>
              <a:rPr lang="ru-RU" sz="11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, </a:t>
            </a:r>
            <a:r>
              <a:rPr lang="ru-RU" sz="11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в котором изданы приказ (распоряжение), документ или принято иное решение, которые подтверждают </a:t>
            </a:r>
            <a:r>
              <a:rPr lang="ru-RU" sz="11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оформление</a:t>
            </a:r>
            <a:endParaRPr lang="ru-RU" sz="1100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499992" y="3705876"/>
            <a:ext cx="4572003" cy="720368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11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не позднее рабочего дня, следующего за днем </a:t>
            </a:r>
            <a:r>
              <a:rPr lang="ru-RU" sz="11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издания соответствующего приказа, </a:t>
            </a:r>
            <a:r>
              <a:rPr lang="ru-RU" sz="11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(распоряжения), документа или принятия иного решения, которые подтверждают оформление или прекращение трудовых </a:t>
            </a:r>
            <a:r>
              <a:rPr lang="ru-RU" sz="11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отношений, заключения, расторжения ГПХ </a:t>
            </a:r>
            <a:endParaRPr kumimoji="0" lang="ru-RU" sz="11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7545" y="3759882"/>
            <a:ext cx="3600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в случаях приема на работу, увольнения,</a:t>
            </a:r>
          </a:p>
          <a:p>
            <a:r>
              <a:rPr lang="ru-RU" sz="120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приостановления, возобновления,</a:t>
            </a:r>
          </a:p>
          <a:p>
            <a:r>
              <a:rPr lang="ru-RU" sz="120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заключения договора ГПХ, прекращения</a:t>
            </a:r>
          </a:p>
          <a:p>
            <a:r>
              <a:rPr lang="ru-RU" sz="1200" b="1" dirty="0"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д</a:t>
            </a:r>
            <a:r>
              <a:rPr lang="ru-RU" sz="120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оговора ГПХ</a:t>
            </a:r>
            <a:endParaRPr lang="ru-RU" altLang="ru-RU" sz="12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  <a:sym typeface="Arial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67544" y="4513135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при других кадровых мероприятиях </a:t>
            </a:r>
          </a:p>
          <a:p>
            <a:pPr algn="just"/>
            <a:r>
              <a:rPr lang="ru-RU" sz="120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(перевод, </a:t>
            </a:r>
            <a:r>
              <a:rPr lang="ru-RU" sz="1200" b="1" dirty="0"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п</a:t>
            </a:r>
            <a:r>
              <a:rPr lang="ru-RU" sz="120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рисвоение и др.)</a:t>
            </a:r>
            <a:endParaRPr lang="ru-RU" sz="1200" b="1" dirty="0"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98" y="3810621"/>
            <a:ext cx="305232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69972"/>
            <a:ext cx="30523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Нашивка 30"/>
          <p:cNvSpPr/>
          <p:nvPr/>
        </p:nvSpPr>
        <p:spPr>
          <a:xfrm>
            <a:off x="3851920" y="3890107"/>
            <a:ext cx="432048" cy="21602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2" name="Нашивка 31"/>
          <p:cNvSpPr/>
          <p:nvPr/>
        </p:nvSpPr>
        <p:spPr>
          <a:xfrm>
            <a:off x="3851920" y="4590879"/>
            <a:ext cx="432048" cy="21602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23529" y="3381840"/>
            <a:ext cx="6850795" cy="2160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  <a:sym typeface="Arial" charset="0"/>
              </a:rPr>
              <a:t> Сроки представления в</a:t>
            </a:r>
            <a:r>
              <a:rPr lang="ru-RU" altLang="ru-RU" sz="12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  <a:sym typeface="Arial" charset="0"/>
              </a:rPr>
              <a:t> </a:t>
            </a:r>
            <a:r>
              <a:rPr lang="ru-RU" altLang="ru-RU" sz="14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  <a:sym typeface="Arial" charset="0"/>
              </a:rPr>
              <a:t>зависимости от кадрового мероприятия: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endParaRPr>
          </a:p>
        </p:txBody>
      </p:sp>
      <p:sp>
        <p:nvSpPr>
          <p:cNvPr id="36" name="Rectangle 6">
            <a:extLst>
              <a:ext uri="{FF2B5EF4-FFF2-40B4-BE49-F238E27FC236}">
                <a16:creationId xmlns="" xmlns:a16="http://schemas.microsoft.com/office/drawing/2014/main" id="{E26B90EB-4072-7E4A-80AE-423045245DDD}"/>
              </a:ext>
            </a:extLst>
          </p:cNvPr>
          <p:cNvSpPr>
            <a:spLocks/>
          </p:cNvSpPr>
          <p:nvPr/>
        </p:nvSpPr>
        <p:spPr bwMode="auto">
          <a:xfrm>
            <a:off x="8407083" y="44568"/>
            <a:ext cx="315786" cy="40683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64291" tIns="64291" rIns="64291" bIns="64291" anchor="ctr">
            <a:spAutoFit/>
          </a:bodyPr>
          <a:lstStyle/>
          <a:p>
            <a:pPr algn="r" defTabSz="1928744"/>
            <a:r>
              <a:rPr lang="ru-RU" sz="18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9</a:t>
            </a:r>
            <a:r>
              <a:rPr lang="ru-RU" sz="1800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  <a:sym typeface="Verdana" pitchFamily="34" charset="0"/>
              </a:rPr>
              <a:t>￼</a:t>
            </a:r>
            <a:endParaRPr lang="ru-RU" sz="1800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49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12491</TotalTime>
  <Words>4260</Words>
  <Application>Microsoft Office PowerPoint</Application>
  <PresentationFormat>Экран (16:9)</PresentationFormat>
  <Paragraphs>317</Paragraphs>
  <Slides>30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agde</dc:creator>
  <cp:lastModifiedBy>Фокина Елена Викторовна</cp:lastModifiedBy>
  <cp:revision>979</cp:revision>
  <cp:lastPrinted>2022-12-21T16:11:51Z</cp:lastPrinted>
  <dcterms:modified xsi:type="dcterms:W3CDTF">2023-01-26T14:01:32Z</dcterms:modified>
</cp:coreProperties>
</file>